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4"/>
  </p:notesMasterIdLst>
  <p:handoutMasterIdLst>
    <p:handoutMasterId r:id="rId85"/>
  </p:handoutMasterIdLst>
  <p:sldIdLst>
    <p:sldId id="256" r:id="rId5"/>
    <p:sldId id="257" r:id="rId6"/>
    <p:sldId id="258" r:id="rId7"/>
    <p:sldId id="354" r:id="rId8"/>
    <p:sldId id="259" r:id="rId9"/>
    <p:sldId id="341" r:id="rId10"/>
    <p:sldId id="261" r:id="rId11"/>
    <p:sldId id="351" r:id="rId12"/>
    <p:sldId id="262" r:id="rId13"/>
    <p:sldId id="340" r:id="rId14"/>
    <p:sldId id="264" r:id="rId15"/>
    <p:sldId id="352" r:id="rId16"/>
    <p:sldId id="265" r:id="rId17"/>
    <p:sldId id="348" r:id="rId18"/>
    <p:sldId id="353" r:id="rId19"/>
    <p:sldId id="355" r:id="rId20"/>
    <p:sldId id="349" r:id="rId21"/>
    <p:sldId id="266" r:id="rId22"/>
    <p:sldId id="268" r:id="rId23"/>
    <p:sldId id="269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4" r:id="rId34"/>
    <p:sldId id="285" r:id="rId35"/>
    <p:sldId id="345" r:id="rId36"/>
    <p:sldId id="346" r:id="rId37"/>
    <p:sldId id="347" r:id="rId38"/>
    <p:sldId id="286" r:id="rId39"/>
    <p:sldId id="287" r:id="rId40"/>
    <p:sldId id="288" r:id="rId41"/>
    <p:sldId id="289" r:id="rId42"/>
    <p:sldId id="290" r:id="rId43"/>
    <p:sldId id="292" r:id="rId44"/>
    <p:sldId id="293" r:id="rId45"/>
    <p:sldId id="294" r:id="rId46"/>
    <p:sldId id="295" r:id="rId47"/>
    <p:sldId id="296" r:id="rId48"/>
    <p:sldId id="297" r:id="rId49"/>
    <p:sldId id="299" r:id="rId50"/>
    <p:sldId id="300" r:id="rId51"/>
    <p:sldId id="302" r:id="rId52"/>
    <p:sldId id="303" r:id="rId53"/>
    <p:sldId id="304" r:id="rId54"/>
    <p:sldId id="305" r:id="rId55"/>
    <p:sldId id="306" r:id="rId56"/>
    <p:sldId id="350" r:id="rId57"/>
    <p:sldId id="307" r:id="rId58"/>
    <p:sldId id="308" r:id="rId59"/>
    <p:sldId id="309" r:id="rId60"/>
    <p:sldId id="339" r:id="rId61"/>
    <p:sldId id="310" r:id="rId62"/>
    <p:sldId id="311" r:id="rId63"/>
    <p:sldId id="312" r:id="rId64"/>
    <p:sldId id="313" r:id="rId65"/>
    <p:sldId id="338" r:id="rId66"/>
    <p:sldId id="337" r:id="rId67"/>
    <p:sldId id="283" r:id="rId68"/>
    <p:sldId id="343" r:id="rId69"/>
    <p:sldId id="344" r:id="rId70"/>
    <p:sldId id="335" r:id="rId71"/>
    <p:sldId id="334" r:id="rId72"/>
    <p:sldId id="332" r:id="rId73"/>
    <p:sldId id="331" r:id="rId74"/>
    <p:sldId id="330" r:id="rId75"/>
    <p:sldId id="329" r:id="rId76"/>
    <p:sldId id="328" r:id="rId77"/>
    <p:sldId id="327" r:id="rId78"/>
    <p:sldId id="326" r:id="rId79"/>
    <p:sldId id="325" r:id="rId80"/>
    <p:sldId id="316" r:id="rId81"/>
    <p:sldId id="315" r:id="rId82"/>
    <p:sldId id="342" r:id="rId83"/>
  </p:sldIdLst>
  <p:sldSz cx="9144000" cy="6858000" type="screen4x3"/>
  <p:notesSz cx="6724650" cy="97742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1600" b="1" kern="1200">
        <a:solidFill>
          <a:srgbClr val="5F5F5F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b="1" kern="1200">
        <a:solidFill>
          <a:srgbClr val="5F5F5F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b="1" kern="1200">
        <a:solidFill>
          <a:srgbClr val="5F5F5F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b="1" kern="1200">
        <a:solidFill>
          <a:srgbClr val="5F5F5F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b="1" kern="1200">
        <a:solidFill>
          <a:srgbClr val="5F5F5F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600" b="1" kern="1200">
        <a:solidFill>
          <a:srgbClr val="5F5F5F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600" b="1" kern="1200">
        <a:solidFill>
          <a:srgbClr val="5F5F5F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600" b="1" kern="1200">
        <a:solidFill>
          <a:srgbClr val="5F5F5F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600" b="1" kern="1200">
        <a:solidFill>
          <a:srgbClr val="5F5F5F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9">
          <p15:clr>
            <a:srgbClr val="A4A3A4"/>
          </p15:clr>
        </p15:guide>
        <p15:guide id="2" pos="211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5050"/>
    <a:srgbClr val="FF0000"/>
    <a:srgbClr val="CCCCFF"/>
    <a:srgbClr val="000099"/>
    <a:srgbClr val="5F5F5F"/>
    <a:srgbClr val="777777"/>
    <a:srgbClr val="FF7C8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35" autoAdjust="0"/>
    <p:restoredTop sz="99833" autoAdjust="0"/>
  </p:normalViewPr>
  <p:slideViewPr>
    <p:cSldViewPr snapToGrid="0" snapToObjects="1">
      <p:cViewPr varScale="1">
        <p:scale>
          <a:sx n="78" d="100"/>
          <a:sy n="78" d="100"/>
        </p:scale>
        <p:origin x="1256" y="36"/>
      </p:cViewPr>
      <p:guideLst>
        <p:guide orient="horz" pos="216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6" d="100"/>
        <a:sy n="86" d="100"/>
      </p:scale>
      <p:origin x="0" y="0"/>
    </p:cViewPr>
  </p:sorterViewPr>
  <p:notesViewPr>
    <p:cSldViewPr snapToGrid="0" snapToObjects="1">
      <p:cViewPr varScale="1">
        <p:scale>
          <a:sx n="74" d="100"/>
          <a:sy n="74" d="100"/>
        </p:scale>
        <p:origin x="-876" y="-90"/>
      </p:cViewPr>
      <p:guideLst>
        <p:guide orient="horz" pos="3079"/>
        <p:guide pos="21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notesMaster" Target="notesMasters/notesMaster1.xml"/><Relationship Id="rId89" Type="http://schemas.openxmlformats.org/officeDocument/2006/relationships/tableStyles" Target="tableStyle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viewProps" Target="viewProp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640DF352-500C-15FF-F1C3-B9A97041A3C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465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904" tIns="44952" rIns="89904" bIns="44952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2E66C7C1-8F01-F70F-0B5F-B0F7B8D6310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8413" y="0"/>
            <a:ext cx="291465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904" tIns="44952" rIns="89904" bIns="44952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2228" name="Rectangle 4">
            <a:extLst>
              <a:ext uri="{FF2B5EF4-FFF2-40B4-BE49-F238E27FC236}">
                <a16:creationId xmlns:a16="http://schemas.microsoft.com/office/drawing/2014/main" id="{B795490E-C0F3-A936-4942-898F301192F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5288"/>
            <a:ext cx="29146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904" tIns="44952" rIns="89904" bIns="44952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charset="0"/>
              </a:defRPr>
            </a:lvl1pPr>
          </a:lstStyle>
          <a:p>
            <a:pPr>
              <a:defRPr/>
            </a:pPr>
            <a:r>
              <a:rPr lang="de-DE"/>
              <a:t>Erstellt 11/2016</a:t>
            </a:r>
          </a:p>
        </p:txBody>
      </p:sp>
      <p:sp>
        <p:nvSpPr>
          <p:cNvPr id="52229" name="Rectangle 5">
            <a:extLst>
              <a:ext uri="{FF2B5EF4-FFF2-40B4-BE49-F238E27FC236}">
                <a16:creationId xmlns:a16="http://schemas.microsoft.com/office/drawing/2014/main" id="{6FE74F9F-6826-44A8-4062-443890872F8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8413" y="9285288"/>
            <a:ext cx="29146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904" tIns="44952" rIns="89904" bIns="4495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0E022F-1A16-4F26-BEB3-43DC06D3D0B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A335EE05-556A-0D36-E840-E060B8721BD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465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904" tIns="44952" rIns="89904" bIns="44952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8D1A52E7-897F-A3E6-CEBE-D9F183918BF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08413" y="0"/>
            <a:ext cx="291465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904" tIns="44952" rIns="89904" bIns="44952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09366B6C-2214-B9F9-EB98-AA36A3EDC7D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31838"/>
            <a:ext cx="4891088" cy="36671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9" name="Rectangle 5">
            <a:extLst>
              <a:ext uri="{FF2B5EF4-FFF2-40B4-BE49-F238E27FC236}">
                <a16:creationId xmlns:a16="http://schemas.microsoft.com/office/drawing/2014/main" id="{16CAF7B3-702A-818B-321E-5B8F1E00F4D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3" y="4643438"/>
            <a:ext cx="5381625" cy="439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904" tIns="44952" rIns="89904" bIns="449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dirty="0"/>
              <a:t>Textmasterformate durch Klicken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47110" name="Rectangle 6">
            <a:extLst>
              <a:ext uri="{FF2B5EF4-FFF2-40B4-BE49-F238E27FC236}">
                <a16:creationId xmlns:a16="http://schemas.microsoft.com/office/drawing/2014/main" id="{695C97DA-BC77-8FD9-DF06-BAEC2B63457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5288"/>
            <a:ext cx="29146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904" tIns="44952" rIns="89904" bIns="44952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charset="0"/>
              </a:defRPr>
            </a:lvl1pPr>
          </a:lstStyle>
          <a:p>
            <a:pPr>
              <a:defRPr/>
            </a:pPr>
            <a:r>
              <a:rPr lang="de-DE"/>
              <a:t>Erstellt 11/2016</a:t>
            </a:r>
          </a:p>
        </p:txBody>
      </p:sp>
      <p:sp>
        <p:nvSpPr>
          <p:cNvPr id="47111" name="Rectangle 7">
            <a:extLst>
              <a:ext uri="{FF2B5EF4-FFF2-40B4-BE49-F238E27FC236}">
                <a16:creationId xmlns:a16="http://schemas.microsoft.com/office/drawing/2014/main" id="{0D8DCF66-2C32-4C9E-E695-3A0909E5D3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8413" y="9285288"/>
            <a:ext cx="29146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904" tIns="44952" rIns="89904" bIns="4495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92640F1-DB79-4C95-A83B-AB9BF4BEFBA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161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Flussdiagramm: Daten 10">
            <a:extLst>
              <a:ext uri="{FF2B5EF4-FFF2-40B4-BE49-F238E27FC236}">
                <a16:creationId xmlns:a16="http://schemas.microsoft.com/office/drawing/2014/main" id="{C772F262-86B2-D597-0D01-B518CCA747C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206500" y="2070100"/>
            <a:ext cx="3289300" cy="635000"/>
          </a:xfrm>
          <a:prstGeom prst="flowChartInputOutpu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FF0000"/>
              </a:buClr>
              <a:buSzPct val="55000"/>
              <a:buFont typeface="Wingdings" panose="05000000000000000000" pitchFamily="2" charset="2"/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FF0000"/>
              </a:buClr>
              <a:buSzPct val="55000"/>
              <a:buFont typeface="Wingdings" panose="05000000000000000000" pitchFamily="2" charset="2"/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Clr>
                <a:srgbClr val="FF0000"/>
              </a:buClr>
              <a:buSzPct val="55000"/>
              <a:buFont typeface="Wingdings" panose="05000000000000000000" pitchFamily="2" charset="2"/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Clr>
                <a:srgbClr val="FF0000"/>
              </a:buClr>
              <a:buSzPct val="55000"/>
              <a:buFont typeface="Wingdings" panose="05000000000000000000" pitchFamily="2" charset="2"/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Clr>
                <a:srgbClr val="FF0000"/>
              </a:buClr>
              <a:buSzPct val="55000"/>
              <a:buFont typeface="Wingdings" panose="05000000000000000000" pitchFamily="2" charset="2"/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FF0000"/>
              </a:buClr>
              <a:buSzPct val="55000"/>
              <a:buFont typeface="Wingdings" panose="05000000000000000000" pitchFamily="2" charset="2"/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FF0000"/>
              </a:buClr>
              <a:buSzPct val="55000"/>
              <a:buFont typeface="Wingdings" panose="05000000000000000000" pitchFamily="2" charset="2"/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FF0000"/>
              </a:buClr>
              <a:buSzPct val="55000"/>
              <a:buFont typeface="Wingdings" panose="05000000000000000000" pitchFamily="2" charset="2"/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FF0000"/>
              </a:buClr>
              <a:buSzPct val="55000"/>
              <a:buFont typeface="Wingdings" panose="05000000000000000000" pitchFamily="2" charset="2"/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endParaRPr lang="de-DE">
              <a:solidFill>
                <a:srgbClr val="FF0000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CF5BDCB1-5CCA-54D4-2F55-4255A67AFEA9}"/>
              </a:ext>
            </a:extLst>
          </p:cNvPr>
          <p:cNvSpPr/>
          <p:nvPr userDrawn="1"/>
        </p:nvSpPr>
        <p:spPr bwMode="auto">
          <a:xfrm>
            <a:off x="2387600" y="276225"/>
            <a:ext cx="6432550" cy="71438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de-DE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F00C5997-42D4-611A-7E32-D3F67D4B3398}"/>
              </a:ext>
            </a:extLst>
          </p:cNvPr>
          <p:cNvSpPr/>
          <p:nvPr userDrawn="1"/>
        </p:nvSpPr>
        <p:spPr bwMode="auto">
          <a:xfrm>
            <a:off x="236538" y="276225"/>
            <a:ext cx="1655762" cy="71438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de-DE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A71BB680-38CB-7437-1EE4-B854810469E3}"/>
              </a:ext>
            </a:extLst>
          </p:cNvPr>
          <p:cNvSpPr/>
          <p:nvPr userDrawn="1"/>
        </p:nvSpPr>
        <p:spPr bwMode="auto">
          <a:xfrm>
            <a:off x="2387600" y="1287463"/>
            <a:ext cx="6408738" cy="3651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de-DE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0C6D2EC3-ED08-5788-7520-199A8E0877CC}"/>
              </a:ext>
            </a:extLst>
          </p:cNvPr>
          <p:cNvSpPr/>
          <p:nvPr userDrawn="1"/>
        </p:nvSpPr>
        <p:spPr bwMode="auto">
          <a:xfrm>
            <a:off x="236538" y="1287463"/>
            <a:ext cx="1655762" cy="3651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de-DE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1035" name="Text Box 5">
            <a:extLst>
              <a:ext uri="{FF2B5EF4-FFF2-40B4-BE49-F238E27FC236}">
                <a16:creationId xmlns:a16="http://schemas.microsoft.com/office/drawing/2014/main" id="{EBE0FCF1-D9E0-E542-47EE-8383B7F8DBD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387600" y="534988"/>
            <a:ext cx="6408738" cy="525462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>
            <a:spAutoFit/>
          </a:bodyPr>
          <a:lstStyle>
            <a:lvl1pPr>
              <a:spcBef>
                <a:spcPts val="700"/>
              </a:spcBef>
              <a:buClr>
                <a:srgbClr val="FF0000"/>
              </a:buClr>
              <a:buSzPct val="55000"/>
              <a:buFont typeface="Wingdings" panose="05000000000000000000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FF0000"/>
              </a:buClr>
              <a:buSzPct val="55000"/>
              <a:buFont typeface="Wingdings" panose="05000000000000000000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Clr>
                <a:srgbClr val="FF0000"/>
              </a:buClr>
              <a:buSzPct val="55000"/>
              <a:buFont typeface="Wingdings" panose="05000000000000000000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Clr>
                <a:srgbClr val="FF0000"/>
              </a:buClr>
              <a:buSzPct val="55000"/>
              <a:buFont typeface="Wingdings" panose="05000000000000000000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Clr>
                <a:srgbClr val="FF0000"/>
              </a:buClr>
              <a:buSzPct val="55000"/>
              <a:buFont typeface="Wingdings" panose="05000000000000000000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FF0000"/>
              </a:buClr>
              <a:buSzPct val="55000"/>
              <a:buFont typeface="Wingdings" panose="05000000000000000000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FF0000"/>
              </a:buClr>
              <a:buSzPct val="55000"/>
              <a:buFont typeface="Wingdings" panose="05000000000000000000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FF0000"/>
              </a:buClr>
              <a:buSzPct val="55000"/>
              <a:buFont typeface="Wingdings" panose="05000000000000000000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FF0000"/>
              </a:buClr>
              <a:buSzPct val="55000"/>
              <a:buFont typeface="Wingdings" panose="05000000000000000000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  <a:defRPr/>
            </a:pPr>
            <a:r>
              <a:rPr lang="de-DE" sz="2800" dirty="0">
                <a:latin typeface="Arial" charset="0"/>
              </a:rPr>
              <a:t>Truppführer</a:t>
            </a:r>
            <a:r>
              <a:rPr lang="de-DE" sz="2000" dirty="0">
                <a:latin typeface="Arial" charset="0"/>
              </a:rPr>
              <a:t> </a:t>
            </a:r>
            <a:r>
              <a:rPr lang="de-DE" sz="2400" dirty="0">
                <a:latin typeface="Arial" charset="0"/>
              </a:rPr>
              <a:t>         </a:t>
            </a:r>
            <a:r>
              <a:rPr lang="de-DE" sz="2200" dirty="0">
                <a:solidFill>
                  <a:srgbClr val="7F7F7F"/>
                </a:solidFill>
                <a:latin typeface="Arial" charset="0"/>
              </a:rPr>
              <a:t>Technische Unfallrettung</a:t>
            </a:r>
            <a:endParaRPr lang="de-DE" sz="2200" dirty="0">
              <a:solidFill>
                <a:srgbClr val="7F7F7F"/>
              </a:solidFill>
            </a:endParaRPr>
          </a:p>
        </p:txBody>
      </p:sp>
      <p:pic>
        <p:nvPicPr>
          <p:cNvPr id="1032" name="Grafik 1">
            <a:extLst>
              <a:ext uri="{FF2B5EF4-FFF2-40B4-BE49-F238E27FC236}">
                <a16:creationId xmlns:a16="http://schemas.microsoft.com/office/drawing/2014/main" id="{807326C7-8985-7F11-CB93-FEF7DD60A8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8" y="534988"/>
            <a:ext cx="165576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feld 10">
            <a:extLst>
              <a:ext uri="{FF2B5EF4-FFF2-40B4-BE49-F238E27FC236}">
                <a16:creationId xmlns:a16="http://schemas.microsoft.com/office/drawing/2014/main" id="{A318B592-D5CB-33FD-58ED-DE1E9FB1542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36538" y="6475413"/>
            <a:ext cx="1655762" cy="2778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altLang="de-DE" sz="1200" b="0" i="1" dirty="0"/>
              <a:t>überarbeitet 08/2026</a:t>
            </a:r>
          </a:p>
        </p:txBody>
      </p:sp>
      <p:sp>
        <p:nvSpPr>
          <p:cNvPr id="1034" name="Textfeld 12">
            <a:extLst>
              <a:ext uri="{FF2B5EF4-FFF2-40B4-BE49-F238E27FC236}">
                <a16:creationId xmlns:a16="http://schemas.microsoft.com/office/drawing/2014/main" id="{1AB73F00-507A-CD08-1368-B08AF136C8F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250113" y="6457950"/>
            <a:ext cx="1922462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altLang="de-DE" sz="1200" b="0" i="1" dirty="0"/>
              <a:t>OBM Stefan Herrmann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5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6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5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A756E35B-B386-DBAC-FD7A-15D09A485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8" y="5581650"/>
            <a:ext cx="8305800" cy="15128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z="4800" b="0" u="sng" kern="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Technische Unfallrettung</a:t>
            </a:r>
          </a:p>
        </p:txBody>
      </p:sp>
      <p:pic>
        <p:nvPicPr>
          <p:cNvPr id="4099" name="Picture 5" descr="https://lh6.googleusercontent.com/-IFQpZYQnvsY/VAsd4cHHLHI/AAAAAAAACds/x5xkmhwfhAw/w958-h539-no/20091174_12.jpg">
            <a:extLst>
              <a:ext uri="{FF2B5EF4-FFF2-40B4-BE49-F238E27FC236}">
                <a16:creationId xmlns:a16="http://schemas.microsoft.com/office/drawing/2014/main" id="{6F4414B6-B785-18C6-109F-D7490D912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25" t="12288"/>
          <a:stretch>
            <a:fillRect/>
          </a:stretch>
        </p:blipFill>
        <p:spPr bwMode="auto">
          <a:xfrm>
            <a:off x="3146425" y="2071688"/>
            <a:ext cx="5599113" cy="349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Grafik 6">
            <a:extLst>
              <a:ext uri="{FF2B5EF4-FFF2-40B4-BE49-F238E27FC236}">
                <a16:creationId xmlns:a16="http://schemas.microsoft.com/office/drawing/2014/main" id="{A4EE360F-2A44-31E3-5899-DF448AF02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2129">
            <a:off x="3616325" y="392113"/>
            <a:ext cx="4305300" cy="321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Grafik 4">
            <a:extLst>
              <a:ext uri="{FF2B5EF4-FFF2-40B4-BE49-F238E27FC236}">
                <a16:creationId xmlns:a16="http://schemas.microsoft.com/office/drawing/2014/main" id="{5A391EDF-5FD4-0764-8C02-13D81209D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998538"/>
            <a:ext cx="4027488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Grafik 2">
            <a:extLst>
              <a:ext uri="{FF2B5EF4-FFF2-40B4-BE49-F238E27FC236}">
                <a16:creationId xmlns:a16="http://schemas.microsoft.com/office/drawing/2014/main" id="{CC5D8033-E830-FF93-AC30-2F4D5BD47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9125"/>
            <a:ext cx="3633788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Grafik 4">
            <a:extLst>
              <a:ext uri="{FF2B5EF4-FFF2-40B4-BE49-F238E27FC236}">
                <a16:creationId xmlns:a16="http://schemas.microsoft.com/office/drawing/2014/main" id="{7B8CD14E-7F39-CCA7-BB6B-5E0DB7C3C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0" y="1165225"/>
            <a:ext cx="5316538" cy="354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>
            <a:extLst>
              <a:ext uri="{FF2B5EF4-FFF2-40B4-BE49-F238E27FC236}">
                <a16:creationId xmlns:a16="http://schemas.microsoft.com/office/drawing/2014/main" id="{4884BC3E-E8AC-0F0A-1EC7-8F8287E9E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563" y="1447800"/>
            <a:ext cx="6677025" cy="523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2800" u="sng" dirty="0">
                <a:latin typeface="Arial" panose="020B0604020202020204" pitchFamily="34" charset="0"/>
              </a:rPr>
              <a:t>Schneidgerät RSU 200-107 PLUS</a:t>
            </a:r>
            <a:endParaRPr lang="de-DE" altLang="de-DE" sz="2800" u="sng" kern="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10">
            <a:extLst>
              <a:ext uri="{FF2B5EF4-FFF2-40B4-BE49-F238E27FC236}">
                <a16:creationId xmlns:a16="http://schemas.microsoft.com/office/drawing/2014/main" id="{6FDD27D2-52F1-B044-BCC2-88B69F461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275" y="4484688"/>
            <a:ext cx="4206875" cy="1616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Öffnungsweite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Max. Schneidleistung bei Rundmaterial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Max. Schneidkraft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Gewicht</a:t>
            </a:r>
          </a:p>
        </p:txBody>
      </p:sp>
      <p:sp>
        <p:nvSpPr>
          <p:cNvPr id="9" name="Text Box 11">
            <a:extLst>
              <a:ext uri="{FF2B5EF4-FFF2-40B4-BE49-F238E27FC236}">
                <a16:creationId xmlns:a16="http://schemas.microsoft.com/office/drawing/2014/main" id="{E89DE290-60D8-F439-13E5-2A641BA83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484688"/>
            <a:ext cx="2667000" cy="1616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200 mm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43 mm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107 t/1.050 KN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19,8 kg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  <p:bldP spid="9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AC0DE154-AEEC-AC14-ADB0-6597B6FEA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1447800"/>
            <a:ext cx="3733800" cy="523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80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Schneidgerät S 30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E8F4642A-85F8-74B3-75AB-088531F718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251325"/>
            <a:ext cx="2362200" cy="14668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Öffnungsweite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Max. Schneidleistung        bei Rundmaterial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Gewicht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21C2A672-B4E7-3096-BBAD-A236C5030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251325"/>
            <a:ext cx="2667000" cy="14668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>
                <a:solidFill>
                  <a:prstClr val="black"/>
                </a:solidFill>
                <a:latin typeface="Arial" panose="020B0604020202020204" pitchFamily="34" charset="0"/>
              </a:rPr>
              <a:t>33 mm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>
                <a:solidFill>
                  <a:prstClr val="black"/>
                </a:solidFill>
                <a:latin typeface="Arial" panose="020B0604020202020204" pitchFamily="34" charset="0"/>
              </a:rPr>
              <a:t>                                                      15 mm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>
                <a:solidFill>
                  <a:prstClr val="black"/>
                </a:solidFill>
                <a:latin typeface="Arial" panose="020B0604020202020204" pitchFamily="34" charset="0"/>
              </a:rPr>
              <a:t>2,5 kg</a:t>
            </a:r>
          </a:p>
        </p:txBody>
      </p:sp>
      <p:pic>
        <p:nvPicPr>
          <p:cNvPr id="14341" name="Grafik 2">
            <a:extLst>
              <a:ext uri="{FF2B5EF4-FFF2-40B4-BE49-F238E27FC236}">
                <a16:creationId xmlns:a16="http://schemas.microsoft.com/office/drawing/2014/main" id="{6C4CCE9A-C8F9-FC20-AF32-EC538684E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7760">
            <a:off x="2424113" y="1108075"/>
            <a:ext cx="4686300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Bild 1" descr="WEBER Akku-Rettungsschere RSC 170 PLUS SMART-FORCE, 1101548">
            <a:extLst>
              <a:ext uri="{FF2B5EF4-FFF2-40B4-BE49-F238E27FC236}">
                <a16:creationId xmlns:a16="http://schemas.microsoft.com/office/drawing/2014/main" id="{5CFB4804-FCC2-FB6C-ADDE-69AF67933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8" y="2209800"/>
            <a:ext cx="4294187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0">
            <a:extLst>
              <a:ext uri="{FF2B5EF4-FFF2-40B4-BE49-F238E27FC236}">
                <a16:creationId xmlns:a16="http://schemas.microsoft.com/office/drawing/2014/main" id="{8DF8BF1C-FBAB-804D-F63E-0415C23BC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4025" y="4108450"/>
            <a:ext cx="3159125" cy="1200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Öffnungsweite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Nenndruck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Gewicht</a:t>
            </a:r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id="{705C1961-413E-38F2-C945-2AE8C8200B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6550" y="4105275"/>
            <a:ext cx="2667000" cy="1200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210 mm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700 bar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23,5 kg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D74E2921-B8F8-75E9-43B8-83A207D942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563" y="1447800"/>
            <a:ext cx="6677025" cy="523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2800" u="sng" dirty="0">
                <a:latin typeface="Arial" panose="020B0604020202020204" pitchFamily="34" charset="0"/>
              </a:rPr>
              <a:t>Schneidgerät RSU 210 Plus E-Force3</a:t>
            </a:r>
            <a:endParaRPr lang="de-DE" altLang="de-DE" sz="2800" u="sng" kern="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>
            <a:extLst>
              <a:ext uri="{FF2B5EF4-FFF2-40B4-BE49-F238E27FC236}">
                <a16:creationId xmlns:a16="http://schemas.microsoft.com/office/drawing/2014/main" id="{47006C5D-AD64-179E-FA1E-2E8730478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563" y="1277938"/>
            <a:ext cx="5194300" cy="523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80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Rettungszylinder RZ 1 - 3</a:t>
            </a: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A72BCD7F-410D-CCCF-9047-83D40D7EE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173538"/>
            <a:ext cx="1676400" cy="20177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Druckkraft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Zugkraft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Anfangslänge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Endlänge</a:t>
            </a:r>
            <a:endParaRPr lang="de-DE" altLang="de-DE" sz="1800" b="0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Gewicht</a:t>
            </a: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05D136FD-20AC-E0BE-D10E-73015A19D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5388" y="3814763"/>
            <a:ext cx="6858000" cy="3698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kern="0" dirty="0">
                <a:solidFill>
                  <a:prstClr val="black"/>
                </a:solidFill>
                <a:latin typeface="Arial" panose="020B0604020202020204" pitchFamily="34" charset="0"/>
              </a:rPr>
              <a:t>RZ 1 - 850 	        RZ 2 – 1250 	      RZ 3 - 1600</a:t>
            </a: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4F069453-BDB2-B160-913F-6EDF6B9E5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4173538"/>
            <a:ext cx="1676400" cy="20177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120 kN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 29 kN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750 mm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1250 mm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16 kg</a:t>
            </a:r>
          </a:p>
        </p:txBody>
      </p:sp>
      <p:sp>
        <p:nvSpPr>
          <p:cNvPr id="13" name="Text Box 12">
            <a:extLst>
              <a:ext uri="{FF2B5EF4-FFF2-40B4-BE49-F238E27FC236}">
                <a16:creationId xmlns:a16="http://schemas.microsoft.com/office/drawing/2014/main" id="{76862C1C-5FBC-B31A-801A-D97307F7D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4173538"/>
            <a:ext cx="1676400" cy="20177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120 kN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 29 kN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530 mm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850 mm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12,5 kg</a:t>
            </a:r>
          </a:p>
        </p:txBody>
      </p:sp>
      <p:sp>
        <p:nvSpPr>
          <p:cNvPr id="14" name="Text Box 13">
            <a:extLst>
              <a:ext uri="{FF2B5EF4-FFF2-40B4-BE49-F238E27FC236}">
                <a16:creationId xmlns:a16="http://schemas.microsoft.com/office/drawing/2014/main" id="{2F84B6F2-EAE5-EDC1-797E-708E3FA6E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4173538"/>
            <a:ext cx="1676400" cy="20177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>
                <a:solidFill>
                  <a:prstClr val="black"/>
                </a:solidFill>
                <a:latin typeface="Arial" panose="020B0604020202020204" pitchFamily="34" charset="0"/>
              </a:rPr>
              <a:t>120 kN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>
                <a:solidFill>
                  <a:prstClr val="black"/>
                </a:solidFill>
                <a:latin typeface="Arial" panose="020B0604020202020204" pitchFamily="34" charset="0"/>
              </a:rPr>
              <a:t>  29 kN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>
                <a:solidFill>
                  <a:prstClr val="black"/>
                </a:solidFill>
                <a:latin typeface="Arial" panose="020B0604020202020204" pitchFamily="34" charset="0"/>
              </a:rPr>
              <a:t>1100 mm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>
                <a:solidFill>
                  <a:prstClr val="black"/>
                </a:solidFill>
                <a:latin typeface="Arial" panose="020B0604020202020204" pitchFamily="34" charset="0"/>
              </a:rPr>
              <a:t>1600 mm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>
                <a:solidFill>
                  <a:prstClr val="black"/>
                </a:solidFill>
                <a:latin typeface="Arial" panose="020B0604020202020204" pitchFamily="34" charset="0"/>
              </a:rPr>
              <a:t>18,5 kg</a:t>
            </a:r>
          </a:p>
        </p:txBody>
      </p:sp>
      <p:pic>
        <p:nvPicPr>
          <p:cNvPr id="16392" name="Grafik 2">
            <a:extLst>
              <a:ext uri="{FF2B5EF4-FFF2-40B4-BE49-F238E27FC236}">
                <a16:creationId xmlns:a16="http://schemas.microsoft.com/office/drawing/2014/main" id="{B5BC7CFC-BCE2-C8D2-B4A0-10CC3C475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62923">
            <a:off x="1985963" y="1963738"/>
            <a:ext cx="2638425" cy="197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Grafik 14">
            <a:extLst>
              <a:ext uri="{FF2B5EF4-FFF2-40B4-BE49-F238E27FC236}">
                <a16:creationId xmlns:a16="http://schemas.microsoft.com/office/drawing/2014/main" id="{2FD6FAF6-AECD-8476-9B39-3C281849B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545787">
            <a:off x="4457700" y="1755775"/>
            <a:ext cx="2789238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Grafik 16">
            <a:extLst>
              <a:ext uri="{FF2B5EF4-FFF2-40B4-BE49-F238E27FC236}">
                <a16:creationId xmlns:a16="http://schemas.microsoft.com/office/drawing/2014/main" id="{57F151E8-24AB-E620-3E7A-BD7738B71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29673">
            <a:off x="6264275" y="1343025"/>
            <a:ext cx="3198813" cy="239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11" grpId="0" autoUpdateAnimBg="0"/>
      <p:bldP spid="12" grpId="0" build="p" autoUpdateAnimBg="0"/>
      <p:bldP spid="13" grpId="0" build="p" autoUpdateAnimBg="0"/>
      <p:bldP spid="14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748161B4-397A-84CF-D78E-88DE88BD8B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250" y="1277938"/>
            <a:ext cx="6259513" cy="584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3200" u="sng" kern="0" dirty="0">
                <a:solidFill>
                  <a:prstClr val="black"/>
                </a:solidFill>
                <a:cs typeface="+mn-cs"/>
              </a:rPr>
              <a:t>Rettungszylinder RZT 3-1310 XL</a:t>
            </a: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7FA3B0B2-859D-A0D5-971C-767DC8B3B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4013" y="3687763"/>
            <a:ext cx="2633662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ctr" hangingPunct="1"/>
            <a:r>
              <a:rPr lang="de-DE" altLang="de-DE" sz="1800" b="0">
                <a:solidFill>
                  <a:schemeClr val="tx1"/>
                </a:solidFill>
                <a:latin typeface="Times New Roman" panose="02020603050405020304" pitchFamily="18" charset="0"/>
              </a:rPr>
              <a:t>Druckkraft (1./2./3. Stufe)             </a:t>
            </a:r>
          </a:p>
          <a:p>
            <a:pPr eaLnBrk="1" fontAlgn="ctr" hangingPunct="1"/>
            <a:endParaRPr lang="de-DE" altLang="de-DE" sz="1800" b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eaLnBrk="1" fontAlgn="ctr" hangingPunct="1"/>
            <a:r>
              <a:rPr lang="de-DE" altLang="de-DE" sz="1800" b="0">
                <a:solidFill>
                  <a:schemeClr val="tx1"/>
                </a:solidFill>
                <a:latin typeface="Times New Roman" panose="02020603050405020304" pitchFamily="18" charset="0"/>
              </a:rPr>
              <a:t>Anfangslänge                                   </a:t>
            </a:r>
          </a:p>
          <a:p>
            <a:pPr eaLnBrk="1" fontAlgn="ctr" hangingPunct="1"/>
            <a:endParaRPr lang="de-DE" altLang="de-DE" sz="1800" b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eaLnBrk="1" fontAlgn="ctr" hangingPunct="1"/>
            <a:r>
              <a:rPr lang="de-DE" altLang="de-DE" sz="1800" b="0">
                <a:solidFill>
                  <a:schemeClr val="tx1"/>
                </a:solidFill>
                <a:latin typeface="Times New Roman" panose="02020603050405020304" pitchFamily="18" charset="0"/>
              </a:rPr>
              <a:t>Hub (1./2./3. Stufe)                         </a:t>
            </a:r>
          </a:p>
          <a:p>
            <a:pPr eaLnBrk="1" fontAlgn="ctr" hangingPunct="1"/>
            <a:endParaRPr lang="de-DE" altLang="de-DE" sz="1800" b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eaLnBrk="1" fontAlgn="ctr" hangingPunct="1"/>
            <a:r>
              <a:rPr lang="de-DE" altLang="de-DE" sz="1800" b="0">
                <a:solidFill>
                  <a:schemeClr val="tx1"/>
                </a:solidFill>
                <a:latin typeface="Times New Roman" panose="02020603050405020304" pitchFamily="18" charset="0"/>
              </a:rPr>
              <a:t>Endlänge                                         </a:t>
            </a:r>
          </a:p>
          <a:p>
            <a:pPr eaLnBrk="1" fontAlgn="ctr" hangingPunct="1"/>
            <a:endParaRPr lang="de-DE" altLang="de-DE" sz="1800" b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eaLnBrk="1" fontAlgn="ctr" hangingPunct="1"/>
            <a:r>
              <a:rPr lang="de-DE" altLang="de-DE" sz="1800" b="0">
                <a:solidFill>
                  <a:schemeClr val="tx1"/>
                </a:solidFill>
                <a:latin typeface="Times New Roman" panose="02020603050405020304" pitchFamily="18" charset="0"/>
              </a:rPr>
              <a:t>Gewicht                                           </a:t>
            </a:r>
          </a:p>
        </p:txBody>
      </p:sp>
      <p:pic>
        <p:nvPicPr>
          <p:cNvPr id="17412" name="Picture 8">
            <a:extLst>
              <a:ext uri="{FF2B5EF4-FFF2-40B4-BE49-F238E27FC236}">
                <a16:creationId xmlns:a16="http://schemas.microsoft.com/office/drawing/2014/main" id="{FA48E646-E5CF-D5FF-F981-0A6F300E5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1955800"/>
            <a:ext cx="4999038" cy="156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9">
            <a:extLst>
              <a:ext uri="{FF2B5EF4-FFF2-40B4-BE49-F238E27FC236}">
                <a16:creationId xmlns:a16="http://schemas.microsoft.com/office/drawing/2014/main" id="{6D8D51FC-9E0E-AFCD-F16C-118817AF7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4550" y="3687763"/>
            <a:ext cx="3313113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ctr" hangingPunct="1"/>
            <a:r>
              <a:rPr lang="de-DE" altLang="de-DE" sz="1800" b="0">
                <a:solidFill>
                  <a:schemeClr val="tx1"/>
                </a:solidFill>
                <a:latin typeface="Times New Roman" panose="02020603050405020304" pitchFamily="18" charset="0"/>
              </a:rPr>
              <a:t>265 kN / 130 kN / 45 kN</a:t>
            </a:r>
          </a:p>
          <a:p>
            <a:pPr eaLnBrk="1" fontAlgn="ctr" hangingPunct="1"/>
            <a:endParaRPr lang="de-DE" altLang="de-DE" sz="1800" b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eaLnBrk="1" fontAlgn="ctr" hangingPunct="1"/>
            <a:r>
              <a:rPr lang="de-DE" altLang="de-DE" sz="1800" b="0">
                <a:solidFill>
                  <a:schemeClr val="tx1"/>
                </a:solidFill>
                <a:latin typeface="Times New Roman" panose="02020603050405020304" pitchFamily="18" charset="0"/>
              </a:rPr>
              <a:t>480 mm</a:t>
            </a:r>
          </a:p>
          <a:p>
            <a:pPr eaLnBrk="1" fontAlgn="ctr" hangingPunct="1"/>
            <a:endParaRPr lang="de-DE" altLang="de-DE" sz="1800" b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eaLnBrk="1" fontAlgn="ctr" hangingPunct="1"/>
            <a:r>
              <a:rPr lang="de-DE" altLang="de-DE" sz="1800" b="0">
                <a:solidFill>
                  <a:schemeClr val="tx1"/>
                </a:solidFill>
                <a:latin typeface="Times New Roman" panose="02020603050405020304" pitchFamily="18" charset="0"/>
              </a:rPr>
              <a:t>327 mm / 285 mm / 219 mm</a:t>
            </a:r>
          </a:p>
          <a:p>
            <a:pPr eaLnBrk="1" fontAlgn="ctr" hangingPunct="1"/>
            <a:endParaRPr lang="de-DE" altLang="de-DE" sz="1800" b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eaLnBrk="1" fontAlgn="ctr" hangingPunct="1"/>
            <a:r>
              <a:rPr lang="de-DE" altLang="de-DE" sz="1800" b="0">
                <a:solidFill>
                  <a:schemeClr val="tx1"/>
                </a:solidFill>
                <a:latin typeface="Times New Roman" panose="02020603050405020304" pitchFamily="18" charset="0"/>
              </a:rPr>
              <a:t>1.310 mm</a:t>
            </a:r>
          </a:p>
          <a:p>
            <a:pPr eaLnBrk="1" fontAlgn="ctr" hangingPunct="1"/>
            <a:endParaRPr lang="de-DE" altLang="de-DE" sz="1800" b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eaLnBrk="1" fontAlgn="ctr" hangingPunct="1"/>
            <a:r>
              <a:rPr lang="de-DE" altLang="de-DE" sz="1800" b="0">
                <a:solidFill>
                  <a:schemeClr val="tx1"/>
                </a:solidFill>
                <a:latin typeface="Times New Roman" panose="02020603050405020304" pitchFamily="18" charset="0"/>
              </a:rPr>
              <a:t>17,0 kg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Grafik 3" descr="Verlängerungsschlauchpaar COAX, Single, 5 m, gelb. MURER-Feuerschutz  Online-Shop">
            <a:extLst>
              <a:ext uri="{FF2B5EF4-FFF2-40B4-BE49-F238E27FC236}">
                <a16:creationId xmlns:a16="http://schemas.microsoft.com/office/drawing/2014/main" id="{47975F4B-7610-01F9-4F96-697AED52D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66838"/>
            <a:ext cx="3529013" cy="352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Grafik 3" descr="Motorpumpe B-Compact ECO XL 28 Volt. MURER-Feuerschutz Online-Shop">
            <a:extLst>
              <a:ext uri="{FF2B5EF4-FFF2-40B4-BE49-F238E27FC236}">
                <a16:creationId xmlns:a16="http://schemas.microsoft.com/office/drawing/2014/main" id="{58C1CCAE-CF18-F8FB-3839-D7174364D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1908175"/>
            <a:ext cx="3130550" cy="313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919BE7F9-DF59-5309-07DA-92BC58123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250" y="1277938"/>
            <a:ext cx="7200900" cy="523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800" u="sng" kern="0" dirty="0">
                <a:solidFill>
                  <a:prstClr val="black"/>
                </a:solidFill>
                <a:cs typeface="+mn-cs"/>
              </a:rPr>
              <a:t>Motorpumpe Weber B-Compact ECO XL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AE8707CE-E1E8-3AD3-3405-3075A66482D4}"/>
              </a:ext>
            </a:extLst>
          </p:cNvPr>
          <p:cNvGraphicFramePr>
            <a:graphicFrameLocks noGrp="1"/>
          </p:cNvGraphicFramePr>
          <p:nvPr/>
        </p:nvGraphicFramePr>
        <p:xfrm>
          <a:off x="3038475" y="4216400"/>
          <a:ext cx="5484813" cy="1700213"/>
        </p:xfrm>
        <a:graphic>
          <a:graphicData uri="http://schemas.openxmlformats.org/drawingml/2006/table">
            <a:tbl>
              <a:tblPr/>
              <a:tblGrid>
                <a:gridCol w="2742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2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0043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Nenndruck</a:t>
                      </a:r>
                    </a:p>
                  </a:txBody>
                  <a:tcPr marL="76191" marR="76191" marT="38104" marB="38104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700 BAR</a:t>
                      </a:r>
                    </a:p>
                  </a:txBody>
                  <a:tcPr marL="76191" marR="76191" marT="38104" marB="38104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043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Nutzvolumen</a:t>
                      </a:r>
                    </a:p>
                  </a:txBody>
                  <a:tcPr marL="76191" marR="76191" marT="38104" marB="38104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5,1 l</a:t>
                      </a:r>
                    </a:p>
                  </a:txBody>
                  <a:tcPr marL="76191" marR="76191" marT="38104" marB="38104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043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Klassifizierung EN 13204:2016</a:t>
                      </a:r>
                    </a:p>
                  </a:txBody>
                  <a:tcPr marL="76191" marR="76191" marT="38104" marB="38104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STO</a:t>
                      </a:r>
                    </a:p>
                  </a:txBody>
                  <a:tcPr marL="76191" marR="76191" marT="38104" marB="38104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043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Klassifizierung EN 13204:2025</a:t>
                      </a:r>
                    </a:p>
                  </a:txBody>
                  <a:tcPr marL="76191" marR="76191" marT="38104" marB="38104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STO</a:t>
                      </a:r>
                    </a:p>
                  </a:txBody>
                  <a:tcPr marL="76191" marR="76191" marT="38104" marB="38104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043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Gewicht einsatzbereit</a:t>
                      </a:r>
                    </a:p>
                  </a:txBody>
                  <a:tcPr marL="76191" marR="76191" marT="38104" marB="38104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15,6 kg</a:t>
                      </a:r>
                    </a:p>
                  </a:txBody>
                  <a:tcPr marL="76191" marR="76191" marT="38104" marB="38104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Grafik 3" descr="WEBER Akku-Teleskop-Rettungszylinder RZ 1-910 E-FORCE3">
            <a:extLst>
              <a:ext uri="{FF2B5EF4-FFF2-40B4-BE49-F238E27FC236}">
                <a16:creationId xmlns:a16="http://schemas.microsoft.com/office/drawing/2014/main" id="{08B11D24-EFE7-33CC-7258-C8A545F5F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411288"/>
            <a:ext cx="5037138" cy="356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F49361F8-ECBC-D57D-4B72-E2C817EC07ED}"/>
              </a:ext>
            </a:extLst>
          </p:cNvPr>
          <p:cNvGraphicFramePr>
            <a:graphicFrameLocks noGrp="1"/>
          </p:cNvGraphicFramePr>
          <p:nvPr/>
        </p:nvGraphicFramePr>
        <p:xfrm>
          <a:off x="3030538" y="3684588"/>
          <a:ext cx="5605462" cy="2233612"/>
        </p:xfrm>
        <a:graphic>
          <a:graphicData uri="http://schemas.openxmlformats.org/drawingml/2006/table">
            <a:tbl>
              <a:tblPr/>
              <a:tblGrid>
                <a:gridCol w="2802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27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9087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Druckkraft</a:t>
                      </a:r>
                    </a:p>
                  </a:txBody>
                  <a:tcPr marL="76188" marR="76188" marT="38126" marB="38126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111 kN</a:t>
                      </a:r>
                    </a:p>
                  </a:txBody>
                  <a:tcPr marL="76188" marR="76188" marT="38126" marB="38126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087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Anfangslänge</a:t>
                      </a:r>
                    </a:p>
                  </a:txBody>
                  <a:tcPr marL="76188" marR="76188" marT="38126" marB="38126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540 mm</a:t>
                      </a:r>
                    </a:p>
                  </a:txBody>
                  <a:tcPr marL="76188" marR="76188" marT="38126" marB="38126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087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Hub</a:t>
                      </a:r>
                    </a:p>
                  </a:txBody>
                  <a:tcPr marL="76188" marR="76188" marT="38126" marB="38126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368 mm</a:t>
                      </a:r>
                    </a:p>
                  </a:txBody>
                  <a:tcPr marL="76188" marR="76188" marT="38126" marB="38126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087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 dirty="0" err="1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Endlänge</a:t>
                      </a:r>
                      <a:endParaRPr lang="de-DE" sz="1400" b="0" i="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</a:endParaRPr>
                    </a:p>
                  </a:txBody>
                  <a:tcPr marL="76188" marR="76188" marT="38126" marB="38126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908 mm</a:t>
                      </a:r>
                    </a:p>
                  </a:txBody>
                  <a:tcPr marL="76188" marR="76188" marT="38126" marB="38126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087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Klassifizierung EN 13204:2016</a:t>
                      </a:r>
                    </a:p>
                  </a:txBody>
                  <a:tcPr marL="76188" marR="76188" marT="38126" marB="38126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R111/368-18,3</a:t>
                      </a:r>
                    </a:p>
                  </a:txBody>
                  <a:tcPr marL="76188" marR="76188" marT="38126" marB="38126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087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Klassifizierung EN 13204:2025</a:t>
                      </a:r>
                    </a:p>
                  </a:txBody>
                  <a:tcPr marL="76188" marR="76188" marT="38126" marB="38126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F-RA-111/368</a:t>
                      </a:r>
                    </a:p>
                  </a:txBody>
                  <a:tcPr marL="76188" marR="76188" marT="38126" marB="38126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087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Gewicht einsatzbereit</a:t>
                      </a:r>
                    </a:p>
                  </a:txBody>
                  <a:tcPr marL="76188" marR="76188" marT="38126" marB="38126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400" b="0" i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18,3 kg</a:t>
                      </a:r>
                    </a:p>
                  </a:txBody>
                  <a:tcPr marL="76188" marR="76188" marT="38126" marB="38126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Box 3">
            <a:extLst>
              <a:ext uri="{FF2B5EF4-FFF2-40B4-BE49-F238E27FC236}">
                <a16:creationId xmlns:a16="http://schemas.microsoft.com/office/drawing/2014/main" id="{465CB8C0-AEA5-5AB4-0E31-16301B94C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1277938"/>
            <a:ext cx="8366125" cy="584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3200" u="sng" kern="0" dirty="0">
                <a:solidFill>
                  <a:prstClr val="black"/>
                </a:solidFill>
                <a:cs typeface="+mn-cs"/>
              </a:rPr>
              <a:t>Rettungszylinder RZ 1-910 SMART-FORCE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ydraulikheber WEBER RESCUE BÜFFEL B10, Winden - Gallus Hautle AG">
            <a:extLst>
              <a:ext uri="{FF2B5EF4-FFF2-40B4-BE49-F238E27FC236}">
                <a16:creationId xmlns:a16="http://schemas.microsoft.com/office/drawing/2014/main" id="{22CA6CC7-0E74-4CBF-565F-A2861FFF2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713" y="1955800"/>
            <a:ext cx="4216400" cy="403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>
            <a:extLst>
              <a:ext uri="{FF2B5EF4-FFF2-40B4-BE49-F238E27FC236}">
                <a16:creationId xmlns:a16="http://schemas.microsoft.com/office/drawing/2014/main" id="{755E0002-DD7F-5CA3-4362-2418BB9AA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3438" y="1300163"/>
            <a:ext cx="3167062" cy="584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3200" u="sng" kern="0" dirty="0">
                <a:solidFill>
                  <a:prstClr val="black"/>
                </a:solidFill>
                <a:cs typeface="+mn-cs"/>
              </a:rPr>
              <a:t>Büffelwinde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D1E7F0C2-99FB-8DB4-10A0-A7D7E051E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5263" y="3919538"/>
            <a:ext cx="242093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>
                <a:solidFill>
                  <a:schemeClr val="tx1"/>
                </a:solidFill>
              </a:rPr>
              <a:t>Technische Daten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E3B6CFD0-76DA-BC41-E674-CC289E4EE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6188" y="4329113"/>
            <a:ext cx="1771650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b="0">
                <a:solidFill>
                  <a:schemeClr val="tx1"/>
                </a:solidFill>
              </a:rPr>
              <a:t>Max.Hubkraft:</a:t>
            </a:r>
          </a:p>
          <a:p>
            <a:endParaRPr lang="de-DE" altLang="de-DE" b="0">
              <a:solidFill>
                <a:schemeClr val="tx1"/>
              </a:solidFill>
            </a:endParaRPr>
          </a:p>
          <a:p>
            <a:r>
              <a:rPr lang="de-DE" altLang="de-DE" b="0">
                <a:solidFill>
                  <a:schemeClr val="tx1"/>
                </a:solidFill>
              </a:rPr>
              <a:t>Einschubhöhe:</a:t>
            </a:r>
          </a:p>
          <a:p>
            <a:endParaRPr lang="de-DE" altLang="de-DE" b="0">
              <a:solidFill>
                <a:schemeClr val="tx1"/>
              </a:solidFill>
            </a:endParaRPr>
          </a:p>
          <a:p>
            <a:r>
              <a:rPr lang="de-DE" altLang="de-DE" b="0">
                <a:solidFill>
                  <a:schemeClr val="tx1"/>
                </a:solidFill>
              </a:rPr>
              <a:t>Kolbenhub:</a:t>
            </a:r>
          </a:p>
          <a:p>
            <a:endParaRPr lang="de-DE" altLang="de-DE" b="0">
              <a:solidFill>
                <a:schemeClr val="tx1"/>
              </a:solidFill>
            </a:endParaRPr>
          </a:p>
          <a:p>
            <a:r>
              <a:rPr lang="de-DE" altLang="de-DE" b="0">
                <a:solidFill>
                  <a:schemeClr val="tx1"/>
                </a:solidFill>
              </a:rPr>
              <a:t>Gewicht:</a:t>
            </a:r>
          </a:p>
          <a:p>
            <a:endParaRPr lang="de-DE" altLang="de-DE" b="0">
              <a:solidFill>
                <a:schemeClr val="tx1"/>
              </a:solidFill>
            </a:endParaRPr>
          </a:p>
          <a:p>
            <a:endParaRPr lang="de-DE" altLang="de-DE" b="0">
              <a:solidFill>
                <a:schemeClr val="tx1"/>
              </a:solidFill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6888BA10-CC64-F60E-9529-EAD8717A5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4400" y="4329113"/>
            <a:ext cx="1771650" cy="206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b="0">
                <a:solidFill>
                  <a:schemeClr val="tx1"/>
                </a:solidFill>
              </a:rPr>
              <a:t>98 KN</a:t>
            </a:r>
          </a:p>
          <a:p>
            <a:endParaRPr lang="de-DE" altLang="de-DE" b="0">
              <a:solidFill>
                <a:schemeClr val="tx1"/>
              </a:solidFill>
            </a:endParaRPr>
          </a:p>
          <a:p>
            <a:r>
              <a:rPr lang="de-DE" altLang="de-DE" b="0">
                <a:solidFill>
                  <a:schemeClr val="tx1"/>
                </a:solidFill>
              </a:rPr>
              <a:t>800 mm</a:t>
            </a:r>
          </a:p>
          <a:p>
            <a:endParaRPr lang="de-DE" altLang="de-DE" b="0">
              <a:solidFill>
                <a:schemeClr val="tx1"/>
              </a:solidFill>
            </a:endParaRPr>
          </a:p>
          <a:p>
            <a:r>
              <a:rPr lang="de-DE" altLang="de-DE" b="0">
                <a:solidFill>
                  <a:schemeClr val="tx1"/>
                </a:solidFill>
              </a:rPr>
              <a:t>350 mm</a:t>
            </a:r>
          </a:p>
          <a:p>
            <a:endParaRPr lang="de-DE" altLang="de-DE" b="0">
              <a:solidFill>
                <a:schemeClr val="tx1"/>
              </a:solidFill>
            </a:endParaRPr>
          </a:p>
          <a:p>
            <a:r>
              <a:rPr lang="de-DE" altLang="de-DE" b="0">
                <a:solidFill>
                  <a:schemeClr val="tx1"/>
                </a:solidFill>
              </a:rPr>
              <a:t>38,5 kg</a:t>
            </a:r>
          </a:p>
          <a:p>
            <a:endParaRPr lang="de-DE" altLang="de-DE" b="0">
              <a:solidFill>
                <a:schemeClr val="tx1"/>
              </a:solidFill>
            </a:endParaRPr>
          </a:p>
        </p:txBody>
      </p:sp>
      <p:sp>
        <p:nvSpPr>
          <p:cNvPr id="20487" name="Text Box 4">
            <a:extLst>
              <a:ext uri="{FF2B5EF4-FFF2-40B4-BE49-F238E27FC236}">
                <a16:creationId xmlns:a16="http://schemas.microsoft.com/office/drawing/2014/main" id="{6464D7B7-8807-ABE4-09A0-B81BF11AB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6175" y="1936750"/>
            <a:ext cx="242252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sz="2400">
                <a:solidFill>
                  <a:schemeClr val="tx1"/>
                </a:solidFill>
              </a:rPr>
              <a:t>Büffel</a:t>
            </a:r>
            <a:r>
              <a:rPr lang="de-DE" altLang="de-DE" sz="2000">
                <a:solidFill>
                  <a:schemeClr val="tx1"/>
                </a:solidFill>
              </a:rPr>
              <a:t> B 10</a:t>
            </a:r>
          </a:p>
        </p:txBody>
      </p:sp>
      <p:sp>
        <p:nvSpPr>
          <p:cNvPr id="20488" name="Textfeld 11">
            <a:extLst>
              <a:ext uri="{FF2B5EF4-FFF2-40B4-BE49-F238E27FC236}">
                <a16:creationId xmlns:a16="http://schemas.microsoft.com/office/drawing/2014/main" id="{77DF9B55-A3E7-2DBC-61A3-3E731AB49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25" y="2451100"/>
            <a:ext cx="459422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DE" altLang="de-DE" b="0">
                <a:solidFill>
                  <a:schemeClr val="tx1"/>
                </a:solidFill>
                <a:latin typeface="Lato" panose="020F0502020204030203" pitchFamily="34" charset="0"/>
              </a:rPr>
              <a:t> zuverlässiges Hubgerät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altLang="de-DE" b="0">
                <a:solidFill>
                  <a:schemeClr val="tx1"/>
                </a:solidFill>
                <a:latin typeface="Lato" panose="020F0502020204030203" pitchFamily="34" charset="0"/>
              </a:rPr>
              <a:t> vertikal und horizontal einsetzbar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altLang="de-DE" b="0">
                <a:solidFill>
                  <a:schemeClr val="tx1"/>
                </a:solidFill>
                <a:latin typeface="Lato" panose="020F0502020204030203" pitchFamily="34" charset="0"/>
              </a:rPr>
              <a:t> 4-fach und 6-fach verstellbare Anhebeklaue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altLang="de-DE" b="0">
                <a:solidFill>
                  <a:schemeClr val="tx1"/>
                </a:solidFill>
                <a:latin typeface="Lato" panose="020F0502020204030203" pitchFamily="34" charset="0"/>
              </a:rPr>
              <a:t> Fußlagerplatte zur Stabilisierung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>
            <a:extLst>
              <a:ext uri="{FF2B5EF4-FFF2-40B4-BE49-F238E27FC236}">
                <a16:creationId xmlns:a16="http://schemas.microsoft.com/office/drawing/2014/main" id="{519D68C2-2EE3-AE9D-24FA-D505A8129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0725" y="1255713"/>
            <a:ext cx="5581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800" u="sng">
                <a:solidFill>
                  <a:srgbClr val="000000"/>
                </a:solidFill>
              </a:rPr>
              <a:t>Pneumatische Rettungsgeräte: 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76689C7B-1D56-D1F4-4A96-98964E368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1600" y="1795463"/>
            <a:ext cx="2879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000" b="0">
                <a:solidFill>
                  <a:srgbClr val="000000"/>
                </a:solidFill>
              </a:rPr>
              <a:t>Bezeichnung nach DIN:</a:t>
            </a: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00A1CAEB-3F2B-861C-5101-389EAFB325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1795463"/>
            <a:ext cx="13223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000" b="0">
                <a:solidFill>
                  <a:srgbClr val="000000"/>
                </a:solidFill>
              </a:rPr>
              <a:t>V 1 - V 85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B58D8429-635D-34DA-5598-0F01C5391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1600" y="3302000"/>
            <a:ext cx="13668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000" b="0">
                <a:solidFill>
                  <a:srgbClr val="000000"/>
                </a:solidFill>
              </a:rPr>
              <a:t>Nennkraft: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CC9603C9-3675-F098-0E4C-820BE1AB07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1600" y="2300288"/>
            <a:ext cx="1825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000" b="0">
                <a:solidFill>
                  <a:srgbClr val="000000"/>
                </a:solidFill>
              </a:rPr>
              <a:t>Einschubmaß:</a:t>
            </a: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C53D1C27-A1FF-F2AE-BE9D-B1690B180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1600" y="2786063"/>
            <a:ext cx="1296988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000" b="0">
                <a:solidFill>
                  <a:srgbClr val="000000"/>
                </a:solidFill>
              </a:rPr>
              <a:t>Nennhub:</a:t>
            </a: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24E22881-0427-43D9-AD40-06EFA3E008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913" y="5180013"/>
            <a:ext cx="2436812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de-DE" sz="2000" dirty="0">
                <a:solidFill>
                  <a:srgbClr val="000000"/>
                </a:solidFill>
                <a:highlight>
                  <a:srgbClr val="FFFF00"/>
                </a:highlight>
              </a:rPr>
              <a:t>Nenndruck: 10 bar</a:t>
            </a:r>
          </a:p>
        </p:txBody>
      </p:sp>
      <p:sp>
        <p:nvSpPr>
          <p:cNvPr id="11" name="Text Box 12">
            <a:extLst>
              <a:ext uri="{FF2B5EF4-FFF2-40B4-BE49-F238E27FC236}">
                <a16:creationId xmlns:a16="http://schemas.microsoft.com/office/drawing/2014/main" id="{B8C161C4-2D4C-752E-0AEF-A95FD5680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2300288"/>
            <a:ext cx="952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000" b="0">
                <a:solidFill>
                  <a:srgbClr val="000000"/>
                </a:solidFill>
              </a:rPr>
              <a:t>2,5 cm</a:t>
            </a:r>
          </a:p>
        </p:txBody>
      </p:sp>
      <p:sp>
        <p:nvSpPr>
          <p:cNvPr id="12" name="Text Box 13">
            <a:extLst>
              <a:ext uri="{FF2B5EF4-FFF2-40B4-BE49-F238E27FC236}">
                <a16:creationId xmlns:a16="http://schemas.microsoft.com/office/drawing/2014/main" id="{AE7240B5-DF54-F1F2-189E-C1B13E0E1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1813" y="2803525"/>
            <a:ext cx="15208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000" b="0">
                <a:solidFill>
                  <a:srgbClr val="000000"/>
                </a:solidFill>
              </a:rPr>
              <a:t>7,5 – 52 cm</a:t>
            </a:r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E0A4F6BA-02B4-221A-E3C4-00144BD255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2763" y="3308350"/>
            <a:ext cx="178276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000" b="0">
                <a:solidFill>
                  <a:srgbClr val="000000"/>
                </a:solidFill>
              </a:rPr>
              <a:t>V12    = 11,6 t</a:t>
            </a:r>
          </a:p>
          <a:p>
            <a:pPr eaLnBrk="1" hangingPunct="1"/>
            <a:r>
              <a:rPr lang="de-DE" altLang="de-DE" sz="2000" b="0">
                <a:solidFill>
                  <a:srgbClr val="000000"/>
                </a:solidFill>
              </a:rPr>
              <a:t>V14    = 14,2 t</a:t>
            </a:r>
          </a:p>
          <a:p>
            <a:pPr eaLnBrk="1" hangingPunct="1"/>
            <a:r>
              <a:rPr lang="de-DE" altLang="de-DE" sz="2000" b="0">
                <a:solidFill>
                  <a:srgbClr val="000000"/>
                </a:solidFill>
              </a:rPr>
              <a:t>V22    = 21,6 t</a:t>
            </a:r>
          </a:p>
          <a:p>
            <a:pPr eaLnBrk="1" hangingPunct="1"/>
            <a:r>
              <a:rPr lang="de-DE" altLang="de-DE" sz="2000" b="0">
                <a:solidFill>
                  <a:srgbClr val="000000"/>
                </a:solidFill>
              </a:rPr>
              <a:t>V28 L = 27,7 t</a:t>
            </a:r>
          </a:p>
          <a:p>
            <a:pPr eaLnBrk="1" hangingPunct="1"/>
            <a:r>
              <a:rPr lang="de-DE" altLang="de-DE" sz="2000" b="0">
                <a:solidFill>
                  <a:srgbClr val="000000"/>
                </a:solidFill>
              </a:rPr>
              <a:t>V29    = 28,9 t</a:t>
            </a:r>
          </a:p>
          <a:p>
            <a:pPr eaLnBrk="1" hangingPunct="1"/>
            <a:r>
              <a:rPr lang="de-DE" altLang="de-DE" sz="2000" b="0">
                <a:solidFill>
                  <a:srgbClr val="000000"/>
                </a:solidFill>
              </a:rPr>
              <a:t>V41    = 40,9 t</a:t>
            </a:r>
          </a:p>
        </p:txBody>
      </p:sp>
      <p:pic>
        <p:nvPicPr>
          <p:cNvPr id="14" name="Picture 15" descr="C:\Users\s\Documents\FEUERWEHR HEUSWEILER\Bilder\DSCF3888.JPG">
            <a:extLst>
              <a:ext uri="{FF2B5EF4-FFF2-40B4-BE49-F238E27FC236}">
                <a16:creationId xmlns:a16="http://schemas.microsoft.com/office/drawing/2014/main" id="{634D8B00-6392-2AC8-84E9-572558E92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947863"/>
            <a:ext cx="2144713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6" descr="C:\Users\s\Documents\FEUERWEHR HEUSWEILER\Bilder\DSCF3885.JPG">
            <a:extLst>
              <a:ext uri="{FF2B5EF4-FFF2-40B4-BE49-F238E27FC236}">
                <a16:creationId xmlns:a16="http://schemas.microsoft.com/office/drawing/2014/main" id="{FE5FD9B3-7B7D-2AAA-03E9-98CCC84DDB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575" y="3884613"/>
            <a:ext cx="38417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Grafik 4">
            <a:extLst>
              <a:ext uri="{FF2B5EF4-FFF2-40B4-BE49-F238E27FC236}">
                <a16:creationId xmlns:a16="http://schemas.microsoft.com/office/drawing/2014/main" id="{44080F7F-494D-25F5-974E-144874C94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75" y="3136900"/>
            <a:ext cx="4837113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Grafik 2">
            <a:extLst>
              <a:ext uri="{FF2B5EF4-FFF2-40B4-BE49-F238E27FC236}">
                <a16:creationId xmlns:a16="http://schemas.microsoft.com/office/drawing/2014/main" id="{DDA007D6-3F3D-F51E-CFFA-E07221B84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1398588"/>
            <a:ext cx="5132388" cy="340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10">
            <a:extLst>
              <a:ext uri="{FF2B5EF4-FFF2-40B4-BE49-F238E27FC236}">
                <a16:creationId xmlns:a16="http://schemas.microsoft.com/office/drawing/2014/main" id="{1DB10763-3223-BD28-1502-34EF1AE475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4829175"/>
            <a:ext cx="13223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200" b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Fotos: Fred Kiefer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Bild 1" descr="WEBER Akku-Rettungsschere RSC 170 PLUS SMART-FORCE, 1101548">
            <a:extLst>
              <a:ext uri="{FF2B5EF4-FFF2-40B4-BE49-F238E27FC236}">
                <a16:creationId xmlns:a16="http://schemas.microsoft.com/office/drawing/2014/main" id="{C56C138C-7B1F-0182-FF25-9511956F9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188" y="1360488"/>
            <a:ext cx="1838325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4">
            <a:extLst>
              <a:ext uri="{FF2B5EF4-FFF2-40B4-BE49-F238E27FC236}">
                <a16:creationId xmlns:a16="http://schemas.microsoft.com/office/drawing/2014/main" id="{DC92C8BC-4808-E9B8-9C33-2A376B4EC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611313"/>
            <a:ext cx="4702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800" u="sng">
                <a:solidFill>
                  <a:srgbClr val="000000"/>
                </a:solidFill>
              </a:rPr>
              <a:t>Definition Rettungsgeräte: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419C46DB-0F87-C502-B3B5-EBEE6D44E1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487613"/>
            <a:ext cx="714216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400" b="0">
                <a:solidFill>
                  <a:srgbClr val="000000"/>
                </a:solidFill>
              </a:rPr>
              <a:t>Rettungsgeräte sind Geräte, die geeignet sind,</a:t>
            </a:r>
          </a:p>
          <a:p>
            <a:pPr eaLnBrk="1" hangingPunct="1"/>
            <a:r>
              <a:rPr lang="de-DE" altLang="de-DE" sz="2400" b="0">
                <a:solidFill>
                  <a:srgbClr val="000000"/>
                </a:solidFill>
              </a:rPr>
              <a:t>Menschen und Tiere aus einem Gefahrenbereich</a:t>
            </a:r>
          </a:p>
          <a:p>
            <a:pPr eaLnBrk="1" hangingPunct="1"/>
            <a:r>
              <a:rPr lang="de-DE" altLang="de-DE" sz="2400" b="0">
                <a:solidFill>
                  <a:srgbClr val="000000"/>
                </a:solidFill>
              </a:rPr>
              <a:t>herauszuführen oder aus einer lebensbedrohlichen</a:t>
            </a:r>
          </a:p>
          <a:p>
            <a:pPr eaLnBrk="1" hangingPunct="1"/>
            <a:r>
              <a:rPr lang="de-DE" altLang="de-DE" sz="2400" b="0">
                <a:solidFill>
                  <a:srgbClr val="000000"/>
                </a:solidFill>
              </a:rPr>
              <a:t>Zwangslage zu befreien.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D7AEA52-6928-6D4B-85CB-DD239BCAC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71"/>
          <a:stretch>
            <a:fillRect/>
          </a:stretch>
        </p:blipFill>
        <p:spPr bwMode="auto">
          <a:xfrm>
            <a:off x="4978400" y="3984625"/>
            <a:ext cx="3211513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4">
            <a:extLst>
              <a:ext uri="{FF2B5EF4-FFF2-40B4-BE49-F238E27FC236}">
                <a16:creationId xmlns:a16="http://schemas.microsoft.com/office/drawing/2014/main" id="{1418F478-4AA8-F160-6EBB-676A5D280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438" y="3949700"/>
            <a:ext cx="3811587" cy="254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C:\Users\s\Documents\FEUERWEHR HEUSWEILER\Bilder VU\31.03.11\sma-110331-thema02-bild09.JPG">
            <a:extLst>
              <a:ext uri="{FF2B5EF4-FFF2-40B4-BE49-F238E27FC236}">
                <a16:creationId xmlns:a16="http://schemas.microsoft.com/office/drawing/2014/main" id="{D6F66235-7894-0E4C-A1CD-E7D9B63B6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1439863"/>
            <a:ext cx="7199313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 descr="lkw unfall 10">
            <a:extLst>
              <a:ext uri="{FF2B5EF4-FFF2-40B4-BE49-F238E27FC236}">
                <a16:creationId xmlns:a16="http://schemas.microsoft.com/office/drawing/2014/main" id="{FD4AA379-03FF-22BB-F7FA-31443E537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38" y="1489075"/>
            <a:ext cx="39624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4" descr="lkw unfall 11">
            <a:extLst>
              <a:ext uri="{FF2B5EF4-FFF2-40B4-BE49-F238E27FC236}">
                <a16:creationId xmlns:a16="http://schemas.microsoft.com/office/drawing/2014/main" id="{AF1EAA55-38E8-FB9C-C569-4CCBECA70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038" y="3140075"/>
            <a:ext cx="41148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lkw unfall 3">
            <a:extLst>
              <a:ext uri="{FF2B5EF4-FFF2-40B4-BE49-F238E27FC236}">
                <a16:creationId xmlns:a16="http://schemas.microsoft.com/office/drawing/2014/main" id="{8F6AD548-C6B9-CEE5-6792-43BC1E78D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1500188"/>
            <a:ext cx="4191000" cy="335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4" descr="lkw unfall 4">
            <a:extLst>
              <a:ext uri="{FF2B5EF4-FFF2-40B4-BE49-F238E27FC236}">
                <a16:creationId xmlns:a16="http://schemas.microsoft.com/office/drawing/2014/main" id="{7DDD6EA4-443B-2191-3E65-0C81FFB68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0" y="2859088"/>
            <a:ext cx="4038600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Bildx">
            <a:extLst>
              <a:ext uri="{FF2B5EF4-FFF2-40B4-BE49-F238E27FC236}">
                <a16:creationId xmlns:a16="http://schemas.microsoft.com/office/drawing/2014/main" id="{83182D66-ADDE-EDAA-C313-AE7CF5D8B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530350"/>
            <a:ext cx="4876800" cy="445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9F527814-3B59-A930-CE86-03E70EC92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963" y="2754313"/>
            <a:ext cx="3549650" cy="159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de-DE" altLang="de-DE" sz="2800">
                <a:solidFill>
                  <a:schemeClr val="tx1"/>
                </a:solidFill>
              </a:rPr>
              <a:t>Wir sollten Probleme lösen, </a:t>
            </a:r>
          </a:p>
          <a:p>
            <a:pPr algn="ctr">
              <a:lnSpc>
                <a:spcPct val="120000"/>
              </a:lnSpc>
            </a:pPr>
            <a:r>
              <a:rPr lang="de-DE" altLang="de-DE" sz="2800">
                <a:solidFill>
                  <a:schemeClr val="tx1"/>
                </a:solidFill>
              </a:rPr>
              <a:t>nicht verursachen!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58BF3171-1E1A-EED9-CBEE-1A9318481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1984375"/>
            <a:ext cx="7162800" cy="11699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Die Feuerwehrdienstvorschrift </a:t>
            </a:r>
            <a:r>
              <a:rPr lang="de-DE" altLang="de-DE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FwDV</a:t>
            </a:r>
            <a:r>
              <a:rPr lang="de-DE" altLang="de-DE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3</a:t>
            </a: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regelt die Einheiten im Lösch- und Hilfeleistungseinsatz.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Sie regelt folgende Maßnahmen: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87A56A11-7A19-7749-158B-979B565B6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3508375"/>
            <a:ext cx="7950200" cy="22463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-Gefahrenabwehr für Leben, Gesundheit und Sachwerte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-Aufteilung der Mannschaft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-Vorgehensweise im Technischen Hilfeleistungseinsatz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de-DE" altLang="de-DE" sz="2000" b="0" kern="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EE49B7C2-3290-5D56-6A4F-C748E4BEC7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813" y="1249363"/>
            <a:ext cx="6096000" cy="523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80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Gliederung der Mannschaft: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D14494-C3C7-A706-0F0E-718FDDCDE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335213"/>
            <a:ext cx="838200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Die Gruppe umfasst drei Einsatztrupps, deren Bezeichnung durch die FwDV 3 festgelegt ist.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Im technischen Hilfeleistungseinsatz übernimmt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002E8F5C-FA8B-B1EE-4AEC-7A513881C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4084638"/>
            <a:ext cx="78374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– der Angriffstrupp Aufgaben der Rettung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– der Wassertrupp Aufgaben der Sicherung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– der Schlauchtrupp Aufgaben der Gerätebereitstellung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EECFE7E-4383-3A49-21C6-1E6BAA46E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2160588"/>
            <a:ext cx="693420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000">
                <a:solidFill>
                  <a:srgbClr val="FF0000"/>
                </a:solidFill>
              </a:rPr>
              <a:t>Der Gruppenführer (GF)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Der Gruppenführer leitet den Einsatz; er ist an keinen bestimmten Platz gebunden.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>
                <a:solidFill>
                  <a:srgbClr val="FF0000"/>
                </a:solidFill>
              </a:rPr>
              <a:t>Der Maschinist (Ma)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bedient die Aggregate, hilft bei der Gerätebereitstellung und ist Fahrer.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>
                <a:solidFill>
                  <a:srgbClr val="FF0000"/>
                </a:solidFill>
              </a:rPr>
              <a:t>Der Melder (Me)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übermittelt Nachrichten (Befehle, Rückmeldungen usw.) und übernimmt besondere Aufgaben. 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51C60E67-6A9B-FD32-5DBD-6DC5792BE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688" y="1235075"/>
            <a:ext cx="4722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800" u="sng">
                <a:solidFill>
                  <a:srgbClr val="000000"/>
                </a:solidFill>
              </a:rPr>
              <a:t>Aufgaben der Mannschaft: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E7ABD7D7-6F76-4234-06BB-B842A462F8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688" y="1235075"/>
            <a:ext cx="4722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800" u="sng">
                <a:solidFill>
                  <a:srgbClr val="000000"/>
                </a:solidFill>
              </a:rPr>
              <a:t>Aufgaben der Mannschaft: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EFFD316-4223-49FD-F7B7-0777418D0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1824038"/>
            <a:ext cx="790575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000">
                <a:solidFill>
                  <a:srgbClr val="FF0000"/>
                </a:solidFill>
              </a:rPr>
              <a:t>Der Angriffstrupp (A-Trupp)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rettet und leistet technische Hilfe.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>
                <a:solidFill>
                  <a:srgbClr val="FF0000"/>
                </a:solidFill>
              </a:rPr>
              <a:t>Der Wassertrupp (W-Trupp)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sichert die Einsatzstelle und nimmt das hierfür erforderliche Gerät vor, danach steht er für weitere Aufgaben zur Verfügung.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>
                <a:solidFill>
                  <a:srgbClr val="FF0000"/>
                </a:solidFill>
              </a:rPr>
              <a:t>Der Schlauchtrupp (S-Trupp)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bereitet die befohlenen Geräte für den Angriffstrupp vor, betreibt und überwacht sie. Ist der Angriffstrupp durch die Erstversorgung verletzter und/oder in Zwangslage befindlicher Personen gebunden, so setzt der Schlauchtrupp die befohlenen Geräte ein. 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>
                <a:solidFill>
                  <a:srgbClr val="000000"/>
                </a:solidFill>
              </a:rPr>
              <a:t>Bei Ausfall von Kräften oder in besonderen Lagen bestimmt der Gruppenführer die Aufgabenverteilung.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F6A9FA6-7146-216D-CC45-DCE7027FE3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13081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z="2800" u="sng" kern="0" dirty="0">
                <a:latin typeface="Arial" panose="020B0604020202020204" pitchFamily="34" charset="0"/>
              </a:rPr>
              <a:t>Retten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C0547F4A-CD87-FB9D-F46B-A871CAFA9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2617788"/>
            <a:ext cx="716280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Retten ist das Abwenden einer Gefahr von Menschen und Tieren durch: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8A7894E5-9C02-1AEE-C82A-6F46EA345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714750"/>
            <a:ext cx="7162800" cy="1016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93675" indent="-193675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Lebensrettende Sofortmaßnahmen, die sich auf Erhaltung oder Wiederherstellung von Atmung, Kreislauf und Herztätigkeit richten und / oder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64547F22-0F9D-E38C-27BE-825774099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5137150"/>
            <a:ext cx="716280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93675" indent="-193675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- Befreien aus einer lebens- oder gesundheitsgefährdeten Zwangslage.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build="p" autoUpdateAnimBg="0"/>
      <p:bldP spid="7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>
            <a:extLst>
              <a:ext uri="{FF2B5EF4-FFF2-40B4-BE49-F238E27FC236}">
                <a16:creationId xmlns:a16="http://schemas.microsoft.com/office/drawing/2014/main" id="{C81BCEC1-78F9-F102-E064-F25A259E4C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338" y="1319213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800" dirty="0">
                <a:latin typeface="Arial" panose="020B0604020202020204" pitchFamily="34" charset="0"/>
              </a:rPr>
              <a:t>Einsatzablauf </a:t>
            </a:r>
            <a:r>
              <a:rPr lang="de-DE" sz="2800" b="0" dirty="0">
                <a:latin typeface="Arial" panose="020B0604020202020204" pitchFamily="34" charset="0"/>
              </a:rPr>
              <a:t>- früher „</a:t>
            </a:r>
            <a:r>
              <a:rPr lang="de-DE" sz="2800" b="0" dirty="0">
                <a:solidFill>
                  <a:srgbClr val="FF5050"/>
                </a:solidFill>
                <a:latin typeface="Arial" panose="020B0604020202020204" pitchFamily="34" charset="0"/>
              </a:rPr>
              <a:t>Rettungsgrundsatz</a:t>
            </a:r>
            <a:r>
              <a:rPr lang="de-DE" sz="2800" b="0" dirty="0">
                <a:latin typeface="Arial" panose="020B0604020202020204" pitchFamily="34" charset="0"/>
              </a:rPr>
              <a:t>“</a:t>
            </a:r>
            <a:endParaRPr lang="de-DE" altLang="de-DE" sz="2800" b="0" u="sng" kern="0" dirty="0">
              <a:latin typeface="Arial" panose="020B0604020202020204" pitchFamily="34" charset="0"/>
            </a:endParaRPr>
          </a:p>
        </p:txBody>
      </p:sp>
      <p:sp>
        <p:nvSpPr>
          <p:cNvPr id="5" name="Text Box 1028">
            <a:extLst>
              <a:ext uri="{FF2B5EF4-FFF2-40B4-BE49-F238E27FC236}">
                <a16:creationId xmlns:a16="http://schemas.microsoft.com/office/drawing/2014/main" id="{785B145D-5CA5-9AF7-6C62-653478F40D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8" y="2117725"/>
            <a:ext cx="8636000" cy="3140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de-DE" sz="1800" b="0" dirty="0">
                <a:latin typeface="Arial" panose="020B0604020202020204" pitchFamily="34" charset="0"/>
              </a:rPr>
              <a:t>Phase 1: Lageerkundung / Ordnung des Raumes / </a:t>
            </a:r>
            <a:r>
              <a:rPr lang="de-DE" sz="1800" dirty="0">
                <a:solidFill>
                  <a:srgbClr val="FF5050"/>
                </a:solidFill>
                <a:latin typeface="Arial" panose="020B0604020202020204" pitchFamily="34" charset="0"/>
              </a:rPr>
              <a:t>Sicherung</a:t>
            </a:r>
          </a:p>
          <a:p>
            <a:pPr>
              <a:defRPr/>
            </a:pPr>
            <a:endParaRPr lang="de-DE" sz="1800" b="0" dirty="0">
              <a:latin typeface="Arial" panose="020B0604020202020204" pitchFamily="34" charset="0"/>
            </a:endParaRPr>
          </a:p>
          <a:p>
            <a:pPr>
              <a:defRPr/>
            </a:pPr>
            <a:r>
              <a:rPr lang="de-DE" sz="1800" b="0" dirty="0">
                <a:latin typeface="Arial" panose="020B0604020202020204" pitchFamily="34" charset="0"/>
              </a:rPr>
              <a:t>Phase 2: </a:t>
            </a:r>
            <a:r>
              <a:rPr lang="de-DE" sz="1800" dirty="0">
                <a:solidFill>
                  <a:srgbClr val="FF5050"/>
                </a:solidFill>
                <a:latin typeface="Arial" panose="020B0604020202020204" pitchFamily="34" charset="0"/>
              </a:rPr>
              <a:t>Zugang schaffen </a:t>
            </a:r>
            <a:r>
              <a:rPr lang="de-DE" sz="1800" b="0" dirty="0">
                <a:latin typeface="Arial" panose="020B0604020202020204" pitchFamily="34" charset="0"/>
              </a:rPr>
              <a:t>(Zugangsöffnung bzw. Erstöffnung)</a:t>
            </a:r>
          </a:p>
          <a:p>
            <a:pPr>
              <a:defRPr/>
            </a:pPr>
            <a:endParaRPr lang="de-DE" sz="1800" b="0" dirty="0">
              <a:latin typeface="Arial" panose="020B0604020202020204" pitchFamily="34" charset="0"/>
            </a:endParaRPr>
          </a:p>
          <a:p>
            <a:pPr>
              <a:defRPr/>
            </a:pPr>
            <a:r>
              <a:rPr lang="de-DE" sz="1800" b="0" dirty="0">
                <a:latin typeface="Arial" panose="020B0604020202020204" pitchFamily="34" charset="0"/>
              </a:rPr>
              <a:t>Phase 3: Priorität Versorgen oder Befreien - </a:t>
            </a:r>
            <a:r>
              <a:rPr lang="de-DE" sz="1800" dirty="0">
                <a:latin typeface="Arial" panose="020B0604020202020204" pitchFamily="34" charset="0"/>
              </a:rPr>
              <a:t>Rettungsmodus festlegen</a:t>
            </a:r>
          </a:p>
          <a:p>
            <a:pPr>
              <a:defRPr/>
            </a:pPr>
            <a:endParaRPr lang="de-DE" sz="1800" b="0" dirty="0">
              <a:latin typeface="Arial" panose="020B0604020202020204" pitchFamily="34" charset="0"/>
            </a:endParaRPr>
          </a:p>
          <a:p>
            <a:pPr>
              <a:defRPr/>
            </a:pPr>
            <a:r>
              <a:rPr lang="de-DE" sz="1800" b="0" dirty="0">
                <a:latin typeface="Arial" panose="020B0604020202020204" pitchFamily="34" charset="0"/>
              </a:rPr>
              <a:t>Phase 4: </a:t>
            </a:r>
            <a:r>
              <a:rPr lang="de-DE" sz="1800" dirty="0">
                <a:solidFill>
                  <a:srgbClr val="FF5050"/>
                </a:solidFill>
                <a:latin typeface="Arial" panose="020B0604020202020204" pitchFamily="34" charset="0"/>
              </a:rPr>
              <a:t>Versorgung ermöglichen</a:t>
            </a:r>
          </a:p>
          <a:p>
            <a:pPr>
              <a:defRPr/>
            </a:pPr>
            <a:endParaRPr lang="de-DE" sz="1800" b="0" dirty="0">
              <a:latin typeface="Arial" panose="020B0604020202020204" pitchFamily="34" charset="0"/>
            </a:endParaRPr>
          </a:p>
          <a:p>
            <a:pPr>
              <a:defRPr/>
            </a:pPr>
            <a:r>
              <a:rPr lang="de-DE" sz="1800" b="0" dirty="0">
                <a:latin typeface="Arial" panose="020B0604020202020204" pitchFamily="34" charset="0"/>
              </a:rPr>
              <a:t>Phase 5: </a:t>
            </a:r>
            <a:r>
              <a:rPr lang="de-DE" sz="1800" dirty="0">
                <a:solidFill>
                  <a:srgbClr val="FF5050"/>
                </a:solidFill>
                <a:latin typeface="Arial" panose="020B0604020202020204" pitchFamily="34" charset="0"/>
              </a:rPr>
              <a:t>Patient befreien </a:t>
            </a:r>
            <a:r>
              <a:rPr lang="de-DE" sz="1800" b="0" dirty="0">
                <a:latin typeface="Arial" panose="020B0604020202020204" pitchFamily="34" charset="0"/>
              </a:rPr>
              <a:t>(Befreiungsöffnung schaffen), </a:t>
            </a:r>
            <a:r>
              <a:rPr lang="de-DE" sz="1800" dirty="0">
                <a:solidFill>
                  <a:srgbClr val="FF5050"/>
                </a:solidFill>
                <a:latin typeface="Arial" panose="020B0604020202020204" pitchFamily="34" charset="0"/>
              </a:rPr>
              <a:t>Übergabe an RD</a:t>
            </a:r>
          </a:p>
          <a:p>
            <a:pPr>
              <a:defRPr/>
            </a:pPr>
            <a:endParaRPr lang="de-DE" sz="1800" b="0" dirty="0">
              <a:latin typeface="Arial" panose="020B0604020202020204" pitchFamily="34" charset="0"/>
            </a:endParaRPr>
          </a:p>
          <a:p>
            <a:pPr>
              <a:defRPr/>
            </a:pPr>
            <a:r>
              <a:rPr lang="de-DE" sz="1800" b="0" dirty="0">
                <a:latin typeface="Arial" panose="020B0604020202020204" pitchFamily="34" charset="0"/>
              </a:rPr>
              <a:t>Phase 6: Folgearbeiten</a:t>
            </a:r>
            <a:endParaRPr lang="de-DE" altLang="de-DE" sz="1800" b="0" kern="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31BE105A-D3BA-718E-8397-F7F059288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2090738"/>
            <a:ext cx="7921625" cy="41544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b="0" kern="0" dirty="0">
                <a:solidFill>
                  <a:prstClr val="black"/>
                </a:solidFill>
                <a:latin typeface="Arial" panose="020B0604020202020204" pitchFamily="34" charset="0"/>
              </a:rPr>
              <a:t>- Spreizer		  SP 30 LS, SP 49, SP 53 BS, SP 60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de-DE" altLang="de-DE" b="0" kern="0" dirty="0">
                <a:solidFill>
                  <a:prstClr val="black"/>
                </a:solidFill>
                <a:latin typeface="Arial" panose="020B0604020202020204" pitchFamily="34" charset="0"/>
              </a:rPr>
              <a:t> Schere      		  S 30,	 S180,	S270, RSU 200-107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de-DE" altLang="de-DE" b="0" kern="0" dirty="0">
                <a:solidFill>
                  <a:prstClr val="black"/>
                </a:solidFill>
                <a:latin typeface="Arial" panose="020B0604020202020204" pitchFamily="34" charset="0"/>
              </a:rPr>
              <a:t> Rettungszylinder     RZ1-RZ3, RZT 3-1310 XL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de-DE" altLang="de-DE" b="0" kern="0" dirty="0">
                <a:solidFill>
                  <a:prstClr val="black"/>
                </a:solidFill>
                <a:latin typeface="Arial" panose="020B0604020202020204" pitchFamily="34" charset="0"/>
              </a:rPr>
              <a:t> Hebesatz		  H1 und H2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de-DE" altLang="de-DE" b="0" kern="0" dirty="0">
                <a:solidFill>
                  <a:prstClr val="black"/>
                </a:solidFill>
                <a:latin typeface="Arial" panose="020B0604020202020204" pitchFamily="34" charset="0"/>
              </a:rPr>
              <a:t> Hebekissen		  V1 – V85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de-DE" altLang="de-DE" b="0" kern="0" dirty="0">
                <a:solidFill>
                  <a:prstClr val="black"/>
                </a:solidFill>
                <a:latin typeface="Arial" panose="020B0604020202020204" pitchFamily="34" charset="0"/>
              </a:rPr>
              <a:t> Aggregate 		  Stromerzeuger, Pumpen, </a:t>
            </a:r>
            <a:r>
              <a:rPr lang="de-DE" altLang="de-DE" b="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usw</a:t>
            </a:r>
            <a:endParaRPr lang="de-DE" altLang="de-DE" b="0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b="0" kern="0" dirty="0">
                <a:solidFill>
                  <a:prstClr val="black"/>
                </a:solidFill>
                <a:latin typeface="Arial" panose="020B0604020202020204" pitchFamily="34" charset="0"/>
              </a:rPr>
              <a:t>- Sonstiges		  Motorsäge, R-ALF, </a:t>
            </a:r>
            <a:r>
              <a:rPr lang="de-DE" altLang="de-DE" b="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Greifzug</a:t>
            </a:r>
            <a:r>
              <a:rPr lang="de-DE" altLang="de-DE" b="0" kern="0" dirty="0">
                <a:solidFill>
                  <a:prstClr val="black"/>
                </a:solidFill>
                <a:latin typeface="Arial" panose="020B0604020202020204" pitchFamily="34" charset="0"/>
              </a:rPr>
              <a:t>,			             Stemmeisen usw.</a:t>
            </a:r>
          </a:p>
        </p:txBody>
      </p:sp>
      <p:sp>
        <p:nvSpPr>
          <p:cNvPr id="6147" name="Rectangle 4">
            <a:extLst>
              <a:ext uri="{FF2B5EF4-FFF2-40B4-BE49-F238E27FC236}">
                <a16:creationId xmlns:a16="http://schemas.microsoft.com/office/drawing/2014/main" id="{5A122515-CF6B-D7FB-B077-AD48A5144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387475"/>
            <a:ext cx="2944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800" u="sng">
                <a:solidFill>
                  <a:srgbClr val="000000"/>
                </a:solidFill>
              </a:rPr>
              <a:t>Rettungsgeräte: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>
            <a:extLst>
              <a:ext uri="{FF2B5EF4-FFF2-40B4-BE49-F238E27FC236}">
                <a16:creationId xmlns:a16="http://schemas.microsoft.com/office/drawing/2014/main" id="{36542238-F086-25B5-0604-60595DD1C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1316038"/>
            <a:ext cx="4762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800" u="sng">
                <a:solidFill>
                  <a:schemeClr val="tx1"/>
                </a:solidFill>
              </a:rPr>
              <a:t>Patientengerechte Rettung</a:t>
            </a:r>
          </a:p>
        </p:txBody>
      </p:sp>
      <p:sp>
        <p:nvSpPr>
          <p:cNvPr id="5" name="Text Box 15">
            <a:extLst>
              <a:ext uri="{FF2B5EF4-FFF2-40B4-BE49-F238E27FC236}">
                <a16:creationId xmlns:a16="http://schemas.microsoft.com/office/drawing/2014/main" id="{270CF8C2-3204-6764-3ADB-0B86788C7B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88" y="1866900"/>
            <a:ext cx="8066087" cy="369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de-DE" sz="1800" dirty="0">
                <a:solidFill>
                  <a:schemeClr val="tx1"/>
                </a:solidFill>
              </a:rPr>
              <a:t>Patientenstatus</a:t>
            </a:r>
          </a:p>
          <a:p>
            <a:pPr>
              <a:defRPr/>
            </a:pPr>
            <a:endParaRPr lang="de-DE" sz="18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de-DE" sz="1800" b="0" dirty="0">
                <a:solidFill>
                  <a:schemeClr val="tx1"/>
                </a:solidFill>
              </a:rPr>
              <a:t>Der Patient wird je nach Schwere der vorliegenden Verletzungen medizinisch</a:t>
            </a:r>
          </a:p>
          <a:p>
            <a:pPr>
              <a:defRPr/>
            </a:pPr>
            <a:r>
              <a:rPr lang="de-DE" sz="1800" b="0" dirty="0">
                <a:solidFill>
                  <a:schemeClr val="tx1"/>
                </a:solidFill>
              </a:rPr>
              <a:t>kategorisiert. Üblicherweise werden hierfür die Bezeichnungen akut-vitale</a:t>
            </a:r>
          </a:p>
          <a:p>
            <a:pPr>
              <a:defRPr/>
            </a:pPr>
            <a:r>
              <a:rPr lang="de-DE" sz="1800" b="0" dirty="0">
                <a:solidFill>
                  <a:schemeClr val="tx1"/>
                </a:solidFill>
              </a:rPr>
              <a:t>Bedrohung, schwer bzw. leicht verletzt verwendet.</a:t>
            </a:r>
          </a:p>
          <a:p>
            <a:pPr>
              <a:defRPr/>
            </a:pPr>
            <a:r>
              <a:rPr lang="de-DE" sz="1800" b="0" dirty="0">
                <a:solidFill>
                  <a:schemeClr val="tx1"/>
                </a:solidFill>
              </a:rPr>
              <a:t>Um (Transport-)Dringlichkeiten zu artikulieren, kann zusätzlich ein</a:t>
            </a:r>
          </a:p>
          <a:p>
            <a:pPr>
              <a:defRPr/>
            </a:pPr>
            <a:r>
              <a:rPr lang="de-DE" sz="1800" b="0" dirty="0">
                <a:solidFill>
                  <a:schemeClr val="tx1"/>
                </a:solidFill>
              </a:rPr>
              <a:t>nicht-kritischer oder kritischer Zustand festgestellt werden. Um die Zugänglichkeit des Patienten zu definieren, kann der Patient als eingeklemmt oder eingeschlossen bezeichnet werden.</a:t>
            </a:r>
          </a:p>
          <a:p>
            <a:pPr>
              <a:defRPr/>
            </a:pPr>
            <a:endParaRPr lang="de-DE" sz="1800" b="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de-DE" sz="1800" dirty="0">
                <a:solidFill>
                  <a:schemeClr val="tx1"/>
                </a:solidFill>
              </a:rPr>
              <a:t>In Abhängigkeit des Patientenzustandes wird die Rettungsmethode zwischen den Verantwortlichen von Feuerwehr und Rettungsdienst abgestimmt.</a:t>
            </a:r>
            <a:endParaRPr lang="de-DE" sz="1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Text Box 15">
            <a:extLst>
              <a:ext uri="{FF2B5EF4-FFF2-40B4-BE49-F238E27FC236}">
                <a16:creationId xmlns:a16="http://schemas.microsoft.com/office/drawing/2014/main" id="{3642CFB9-DB40-0E89-4BBF-85681FFA0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5638800"/>
            <a:ext cx="8066088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sz="2000" u="sng">
                <a:solidFill>
                  <a:srgbClr val="000000"/>
                </a:solidFill>
              </a:rPr>
              <a:t>Daraus ergeben sich 2 Rettungsmöglichkeiten: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5">
            <a:extLst>
              <a:ext uri="{FF2B5EF4-FFF2-40B4-BE49-F238E27FC236}">
                <a16:creationId xmlns:a16="http://schemas.microsoft.com/office/drawing/2014/main" id="{1FEF634C-DD66-2D91-055F-FB560D275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725" y="1543050"/>
            <a:ext cx="792003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de-DE" altLang="de-DE" sz="2400">
                <a:solidFill>
                  <a:srgbClr val="FF0000"/>
                </a:solidFill>
              </a:rPr>
              <a:t>Sofortrettung</a:t>
            </a:r>
          </a:p>
          <a:p>
            <a:r>
              <a:rPr lang="de-DE" altLang="de-DE" sz="2000" b="0">
                <a:solidFill>
                  <a:schemeClr val="tx1"/>
                </a:solidFill>
              </a:rPr>
              <a:t>Wenn die Rettungsmethode „Sofortrettung“ gewählt werden muss, ist der Zustand des Verunfallten so lebensbedrohlich (z. B. in der Position nichtbeherrschbarer Blutung oder Notwendigkeit der Reanimation) oder es</a:t>
            </a:r>
          </a:p>
          <a:p>
            <a:r>
              <a:rPr lang="de-DE" altLang="de-DE" sz="2000" b="0">
                <a:solidFill>
                  <a:schemeClr val="tx1"/>
                </a:solidFill>
              </a:rPr>
              <a:t>drohen direkte Gefahren (z.B. Brand, auslaufendes Gefahrgut, etc.), dass eine sofortige Befreiung erforderlich ist.</a:t>
            </a:r>
          </a:p>
        </p:txBody>
      </p:sp>
      <p:sp>
        <p:nvSpPr>
          <p:cNvPr id="5" name="Text Box 15">
            <a:extLst>
              <a:ext uri="{FF2B5EF4-FFF2-40B4-BE49-F238E27FC236}">
                <a16:creationId xmlns:a16="http://schemas.microsoft.com/office/drawing/2014/main" id="{BAA5B32E-AB49-D056-6157-524D8DE16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725" y="4146550"/>
            <a:ext cx="7920038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de-DE" altLang="de-DE" sz="2400">
                <a:solidFill>
                  <a:srgbClr val="FF0000"/>
                </a:solidFill>
              </a:rPr>
              <a:t>Schnelle (zeitkontrollierte) Rettung</a:t>
            </a:r>
          </a:p>
          <a:p>
            <a:r>
              <a:rPr lang="de-DE" altLang="de-DE" sz="2000" b="0">
                <a:solidFill>
                  <a:schemeClr val="tx1"/>
                </a:solidFill>
              </a:rPr>
              <a:t>Bei der „schnellen (zeitkontrollierten) Rettung“ wird der Verunfallte so schnell, aber auch so schonend wie möglich aus dem verunfallten Fahrzeug befreit. Hier wird die „Golden Period of Trauma“ berücksichtigt.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el 1">
            <a:extLst>
              <a:ext uri="{FF2B5EF4-FFF2-40B4-BE49-F238E27FC236}">
                <a16:creationId xmlns:a16="http://schemas.microsoft.com/office/drawing/2014/main" id="{AC43940F-6669-5A65-6652-DDFF7D2B6592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685800" y="1905000"/>
            <a:ext cx="4772025" cy="360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de-DE" altLang="de-DE" sz="1800"/>
              <a:t>• </a:t>
            </a:r>
            <a:r>
              <a:rPr lang="de-DE" altLang="de-DE" sz="1800" b="1"/>
              <a:t>Erkunden</a:t>
            </a:r>
            <a:endParaRPr lang="de-DE" altLang="de-DE" sz="1800"/>
          </a:p>
        </p:txBody>
      </p:sp>
      <p:sp>
        <p:nvSpPr>
          <p:cNvPr id="35843" name="Rechteck 3">
            <a:extLst>
              <a:ext uri="{FF2B5EF4-FFF2-40B4-BE49-F238E27FC236}">
                <a16:creationId xmlns:a16="http://schemas.microsoft.com/office/drawing/2014/main" id="{5CBA419B-625B-FA13-0C9E-8EF6E24D4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288" y="1316038"/>
            <a:ext cx="49577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sz="2800">
                <a:solidFill>
                  <a:schemeClr val="tx1"/>
                </a:solidFill>
              </a:rPr>
              <a:t>Einsatzablauf (Chronologie)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24FE94B7-B760-9214-BA4A-79466F10E9BF}"/>
              </a:ext>
            </a:extLst>
          </p:cNvPr>
          <p:cNvSpPr txBox="1">
            <a:spLocks/>
          </p:cNvSpPr>
          <p:nvPr/>
        </p:nvSpPr>
        <p:spPr bwMode="auto">
          <a:xfrm>
            <a:off x="685800" y="2352675"/>
            <a:ext cx="7772400" cy="519113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de-DE" altLang="de-DE" sz="1800" b="0" kern="0" dirty="0">
                <a:latin typeface="Arial" charset="0"/>
              </a:rPr>
              <a:t>• </a:t>
            </a:r>
            <a:r>
              <a:rPr lang="de-DE" altLang="de-DE" sz="1800" kern="0" dirty="0">
                <a:latin typeface="Arial" charset="0"/>
              </a:rPr>
              <a:t>Sicherung des Unfallfahrzeuges</a:t>
            </a:r>
            <a:endParaRPr lang="de-DE" altLang="de-DE" sz="1800" b="0" kern="0" dirty="0">
              <a:latin typeface="Arial" charset="0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E0D467D4-A3A8-F6CF-EB22-3B02ED085BF6}"/>
              </a:ext>
            </a:extLst>
          </p:cNvPr>
          <p:cNvSpPr txBox="1">
            <a:spLocks/>
          </p:cNvSpPr>
          <p:nvPr/>
        </p:nvSpPr>
        <p:spPr bwMode="auto">
          <a:xfrm>
            <a:off x="685800" y="2811463"/>
            <a:ext cx="7772400" cy="482600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de-DE" altLang="de-DE" sz="1800" b="0" kern="0" dirty="0">
                <a:latin typeface="Arial" charset="0"/>
              </a:rPr>
              <a:t>• </a:t>
            </a:r>
            <a:r>
              <a:rPr lang="de-DE" altLang="de-DE" sz="1800" kern="0" dirty="0">
                <a:latin typeface="Arial" charset="0"/>
              </a:rPr>
              <a:t>Erstzugang schaffen</a:t>
            </a:r>
            <a:br>
              <a:rPr lang="de-DE" altLang="de-DE" sz="1800" kern="0" dirty="0">
                <a:latin typeface="Arial" charset="0"/>
              </a:rPr>
            </a:br>
            <a:endParaRPr lang="de-DE" altLang="de-DE" sz="1800" b="0" kern="0" dirty="0">
              <a:latin typeface="Arial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C612EB79-63A4-83A4-944E-DEF58CF2C9AF}"/>
              </a:ext>
            </a:extLst>
          </p:cNvPr>
          <p:cNvSpPr txBox="1">
            <a:spLocks/>
          </p:cNvSpPr>
          <p:nvPr/>
        </p:nvSpPr>
        <p:spPr bwMode="auto">
          <a:xfrm>
            <a:off x="685800" y="3279775"/>
            <a:ext cx="7772400" cy="2314575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de-DE" altLang="de-DE" sz="1800" b="0" kern="0" dirty="0">
                <a:latin typeface="Arial" charset="0"/>
              </a:rPr>
              <a:t>• </a:t>
            </a:r>
            <a:r>
              <a:rPr lang="de-DE" altLang="de-DE" sz="1800" kern="0" dirty="0">
                <a:latin typeface="Arial" charset="0"/>
              </a:rPr>
              <a:t>Fahrzeug deaktivieren / Medizinische Betreuung einleiten</a:t>
            </a:r>
            <a:br>
              <a:rPr lang="de-DE" altLang="de-DE" sz="180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Medizinischer Ersteindruck (kritischer / nicht kritischer Patient)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Sicherung der Vitalfunktionen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Stillung lebensbedrohlicher Blutung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Stabilisierung der Hals- Wirbelsäule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Sauerstoffgabe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Wärmeerhalt / Schutz vor Splittern etc.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Betreuung der Person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C2D3D83E-1FC4-EDBA-1B62-7CC10C7958F2}"/>
              </a:ext>
            </a:extLst>
          </p:cNvPr>
          <p:cNvSpPr txBox="1">
            <a:spLocks/>
          </p:cNvSpPr>
          <p:nvPr/>
        </p:nvSpPr>
        <p:spPr bwMode="auto">
          <a:xfrm>
            <a:off x="685800" y="5654675"/>
            <a:ext cx="7772400" cy="482600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de-DE" altLang="de-DE" sz="1800" b="0" kern="0" dirty="0">
                <a:latin typeface="Arial" charset="0"/>
              </a:rPr>
              <a:t>• </a:t>
            </a:r>
            <a:r>
              <a:rPr lang="de-DE" altLang="de-DE" sz="1800" kern="0" dirty="0">
                <a:latin typeface="Arial" charset="0"/>
              </a:rPr>
              <a:t>Rettungsmodus festlegen</a:t>
            </a:r>
            <a:endParaRPr lang="de-DE" altLang="de-DE" sz="1800" b="0" kern="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4" grpId="0"/>
      <p:bldP spid="5" grpId="0"/>
      <p:bldP spid="6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el 1">
            <a:extLst>
              <a:ext uri="{FF2B5EF4-FFF2-40B4-BE49-F238E27FC236}">
                <a16:creationId xmlns:a16="http://schemas.microsoft.com/office/drawing/2014/main" id="{555ED808-414A-5DA5-2B2E-58FC88580F68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685800" y="1479550"/>
            <a:ext cx="7772400" cy="500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de-DE" altLang="de-DE" sz="2000" b="1">
                <a:solidFill>
                  <a:srgbClr val="FF0000"/>
                </a:solidFill>
              </a:rPr>
              <a:t>Schnelle (zeitkontrollierte) Rettung</a:t>
            </a:r>
            <a:br>
              <a:rPr lang="de-DE" altLang="de-DE" sz="2000" b="1">
                <a:solidFill>
                  <a:srgbClr val="FF0000"/>
                </a:solidFill>
              </a:rPr>
            </a:br>
            <a:br>
              <a:rPr lang="de-DE" altLang="de-DE" sz="1800" b="1"/>
            </a:br>
            <a:endParaRPr lang="de-DE" altLang="de-DE" sz="1800" b="1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F375971-CE9E-5CFD-5E76-C5953845D0AD}"/>
              </a:ext>
            </a:extLst>
          </p:cNvPr>
          <p:cNvSpPr txBox="1">
            <a:spLocks/>
          </p:cNvSpPr>
          <p:nvPr/>
        </p:nvSpPr>
        <p:spPr bwMode="auto">
          <a:xfrm>
            <a:off x="695325" y="1979613"/>
            <a:ext cx="7772400" cy="434975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de-DE" altLang="de-DE" sz="1800" b="0" kern="0" dirty="0">
                <a:latin typeface="Arial" charset="0"/>
              </a:rPr>
              <a:t>• </a:t>
            </a:r>
            <a:r>
              <a:rPr lang="de-DE" altLang="de-DE" sz="1800" kern="0" dirty="0">
                <a:latin typeface="Arial" charset="0"/>
              </a:rPr>
              <a:t>Stabilisierung des Unfallfahrzeuges</a:t>
            </a:r>
            <a:br>
              <a:rPr lang="de-DE" altLang="de-DE" sz="1800" kern="0" dirty="0">
                <a:latin typeface="Arial" charset="0"/>
              </a:rPr>
            </a:br>
            <a:endParaRPr lang="de-DE" altLang="de-DE" sz="1800" kern="0" dirty="0">
              <a:latin typeface="Arial" charset="0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7394FE03-B4BA-C2D0-6BE0-DC4DE965A5B7}"/>
              </a:ext>
            </a:extLst>
          </p:cNvPr>
          <p:cNvSpPr txBox="1">
            <a:spLocks/>
          </p:cNvSpPr>
          <p:nvPr/>
        </p:nvSpPr>
        <p:spPr bwMode="auto">
          <a:xfrm>
            <a:off x="685800" y="2414588"/>
            <a:ext cx="7772400" cy="461962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de-DE" altLang="de-DE" sz="1800" kern="0" dirty="0">
                <a:latin typeface="Arial" charset="0"/>
              </a:rPr>
              <a:t>• Versorgung ermöglichen</a:t>
            </a:r>
            <a:br>
              <a:rPr lang="de-DE" altLang="de-DE" sz="1800" kern="0" dirty="0">
                <a:latin typeface="Arial" charset="0"/>
              </a:rPr>
            </a:br>
            <a:endParaRPr lang="de-DE" altLang="de-DE" sz="1800" kern="0" dirty="0">
              <a:latin typeface="Arial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31EB5AE2-6892-52E0-C710-85BA69E5ADFC}"/>
              </a:ext>
            </a:extLst>
          </p:cNvPr>
          <p:cNvSpPr txBox="1">
            <a:spLocks/>
          </p:cNvSpPr>
          <p:nvPr/>
        </p:nvSpPr>
        <p:spPr bwMode="auto">
          <a:xfrm>
            <a:off x="685800" y="2805113"/>
            <a:ext cx="7772400" cy="1801812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de-DE" altLang="de-DE" sz="1800" kern="0" dirty="0">
                <a:latin typeface="Arial" charset="0"/>
              </a:rPr>
              <a:t>• Notfallmedizinische Versorgung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Sicherung der Atemwege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Blutung kontrollieren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Infusionstherapie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Schmerztherapie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Wärmeerhaltung bzw. aktive Erwärmung</a:t>
            </a:r>
            <a:endParaRPr lang="de-DE" altLang="de-DE" sz="1800" kern="0" dirty="0">
              <a:latin typeface="Arial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954B323A-9FA2-C023-26E1-1EC22A1133B3}"/>
              </a:ext>
            </a:extLst>
          </p:cNvPr>
          <p:cNvSpPr txBox="1">
            <a:spLocks/>
          </p:cNvSpPr>
          <p:nvPr/>
        </p:nvSpPr>
        <p:spPr bwMode="auto">
          <a:xfrm>
            <a:off x="695325" y="4592638"/>
            <a:ext cx="7772400" cy="1171575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de-DE" altLang="de-DE" sz="1800" b="0" kern="0" dirty="0">
                <a:latin typeface="Arial" charset="0"/>
              </a:rPr>
              <a:t>• </a:t>
            </a:r>
            <a:r>
              <a:rPr lang="de-DE" altLang="de-DE" sz="1800" kern="0" dirty="0">
                <a:latin typeface="Arial" charset="0"/>
              </a:rPr>
              <a:t>Patient befreien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Einklemmung beseitigen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Patient auf Trage oder Rettungsbrett heben / ziehen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Transport zum Rettungsmittel</a:t>
            </a:r>
            <a:endParaRPr lang="de-DE" altLang="de-DE" sz="1800" kern="0" dirty="0">
              <a:latin typeface="Arial" charset="0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35D37FCE-A19E-2BA5-895D-62A0C41E4F24}"/>
              </a:ext>
            </a:extLst>
          </p:cNvPr>
          <p:cNvSpPr txBox="1">
            <a:spLocks/>
          </p:cNvSpPr>
          <p:nvPr/>
        </p:nvSpPr>
        <p:spPr bwMode="auto">
          <a:xfrm>
            <a:off x="725488" y="5808663"/>
            <a:ext cx="7772400" cy="449262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de-DE" altLang="de-DE" sz="1800" b="0" kern="0" dirty="0">
                <a:latin typeface="Arial" charset="0"/>
              </a:rPr>
              <a:t>• </a:t>
            </a:r>
            <a:r>
              <a:rPr lang="de-DE" altLang="de-DE" sz="1800" kern="0" dirty="0">
                <a:latin typeface="Arial" charset="0"/>
              </a:rPr>
              <a:t>Folgearbeiten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4" grpId="0"/>
      <p:bldP spid="5" grpId="0"/>
      <p:bldP spid="6" grpId="0"/>
      <p:bldP spid="7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el 1">
            <a:extLst>
              <a:ext uri="{FF2B5EF4-FFF2-40B4-BE49-F238E27FC236}">
                <a16:creationId xmlns:a16="http://schemas.microsoft.com/office/drawing/2014/main" id="{F17342B4-5579-3DA0-2416-67887A6F5E4B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685800" y="1479550"/>
            <a:ext cx="7772400" cy="406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de-DE" altLang="de-DE" sz="2000" b="1">
                <a:solidFill>
                  <a:srgbClr val="FF0000"/>
                </a:solidFill>
              </a:rPr>
              <a:t>Sofortrettung</a:t>
            </a:r>
            <a:endParaRPr lang="de-DE" altLang="de-DE" sz="1800" b="1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D284ADC1-F169-C61B-FBD9-CA3AF07DA511}"/>
              </a:ext>
            </a:extLst>
          </p:cNvPr>
          <p:cNvSpPr txBox="1">
            <a:spLocks/>
          </p:cNvSpPr>
          <p:nvPr/>
        </p:nvSpPr>
        <p:spPr bwMode="auto">
          <a:xfrm>
            <a:off x="665163" y="1885950"/>
            <a:ext cx="7772400" cy="465138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de-DE" altLang="de-DE" sz="1800" b="0" kern="0" dirty="0">
                <a:latin typeface="Arial" charset="0"/>
              </a:rPr>
              <a:t>• </a:t>
            </a:r>
            <a:r>
              <a:rPr lang="de-DE" altLang="de-DE" sz="1800" kern="0" dirty="0">
                <a:latin typeface="Arial" charset="0"/>
              </a:rPr>
              <a:t>Versorgung ermöglichen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D2F7D23E-ED6B-2A7B-054B-FA8686401372}"/>
              </a:ext>
            </a:extLst>
          </p:cNvPr>
          <p:cNvSpPr txBox="1">
            <a:spLocks/>
          </p:cNvSpPr>
          <p:nvPr/>
        </p:nvSpPr>
        <p:spPr bwMode="auto">
          <a:xfrm>
            <a:off x="665163" y="2289175"/>
            <a:ext cx="7772400" cy="1503363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de-DE" altLang="de-DE" sz="1800" kern="0" dirty="0">
                <a:latin typeface="Arial" charset="0"/>
              </a:rPr>
              <a:t>• Patient befreien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Einklemmung beseitigen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ggf. Stabilisierung des Fahrzeuges nötig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Patient auf Trage oder Rettungsbrett heben / ziehen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Transport zum Rettungsmittel</a:t>
            </a:r>
            <a:endParaRPr lang="de-DE" altLang="de-DE" sz="1800" kern="0" dirty="0">
              <a:latin typeface="Arial" charset="0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4D96785F-E874-4224-DF31-A67321D6A212}"/>
              </a:ext>
            </a:extLst>
          </p:cNvPr>
          <p:cNvSpPr txBox="1">
            <a:spLocks/>
          </p:cNvSpPr>
          <p:nvPr/>
        </p:nvSpPr>
        <p:spPr bwMode="auto">
          <a:xfrm>
            <a:off x="685800" y="3792538"/>
            <a:ext cx="7772400" cy="1816100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de-DE" altLang="de-DE" sz="1800" b="0" kern="0" dirty="0">
                <a:latin typeface="Arial" charset="0"/>
              </a:rPr>
              <a:t>• </a:t>
            </a:r>
            <a:r>
              <a:rPr lang="de-DE" altLang="de-DE" sz="1800" kern="0" dirty="0">
                <a:latin typeface="Arial" charset="0"/>
              </a:rPr>
              <a:t>Notfallmedizinische Versorgung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Sicherung der Atemwege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Blutung kontrollieren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Infusionstherapie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Schmerztherapie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      Wärmeerhaltung bzw. aktive Erwärmung</a:t>
            </a:r>
            <a:endParaRPr lang="de-DE" altLang="de-DE" sz="1800" kern="0" dirty="0">
              <a:latin typeface="Arial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F247F9CE-FAF1-5909-75DF-3D715486510A}"/>
              </a:ext>
            </a:extLst>
          </p:cNvPr>
          <p:cNvSpPr txBox="1">
            <a:spLocks/>
          </p:cNvSpPr>
          <p:nvPr/>
        </p:nvSpPr>
        <p:spPr bwMode="auto">
          <a:xfrm>
            <a:off x="665163" y="5597525"/>
            <a:ext cx="7772400" cy="488950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de-DE" altLang="de-DE" sz="1800" b="0" kern="0" dirty="0">
                <a:latin typeface="Arial" charset="0"/>
              </a:rPr>
              <a:t>• </a:t>
            </a:r>
            <a:r>
              <a:rPr lang="de-DE" altLang="de-DE" sz="1800" kern="0" dirty="0">
                <a:latin typeface="Arial" charset="0"/>
              </a:rPr>
              <a:t>Folgearbeiten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" grpId="0"/>
      <p:bldP spid="4" grpId="0"/>
      <p:bldP spid="5" grpId="0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AF5A2FC-99E9-7C0C-4CC5-D05C3D706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2803525"/>
            <a:ext cx="3733800" cy="32004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brennendem Fahrzeug</a:t>
            </a:r>
          </a:p>
          <a:p>
            <a:pPr marL="0" indent="0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de-DE" altLang="de-DE" sz="2000" b="0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Keine Vitalfunktionen</a:t>
            </a:r>
          </a:p>
          <a:p>
            <a:pPr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de-DE" altLang="de-DE" sz="2000" b="0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Absturzgefahr</a:t>
            </a:r>
          </a:p>
          <a:p>
            <a:pPr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endParaRPr lang="de-DE" altLang="de-DE" sz="2000" b="0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endParaRPr lang="de-DE" altLang="de-DE" sz="2000" b="0" kern="0" dirty="0">
              <a:solidFill>
                <a:srgbClr val="EEECE1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0508D0-5807-2F19-1E7C-11932C940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541463"/>
            <a:ext cx="8686800" cy="9540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z="280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Wann ist eine Sofortrettung sinnvoll ?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altLang="de-DE" sz="2800" u="sng" kern="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78ADD4FE-36AE-F49A-104D-B31F7EA5B7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" y="2974975"/>
            <a:ext cx="5724525" cy="33845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auto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Verletzungen der WS, bzw.</a:t>
            </a:r>
            <a:b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</a:b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Halswirbelsäule immer als instabil betrachten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de-DE" altLang="de-DE" sz="2000" b="0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möglichst schmerzfrei und ohne Folgeschäden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de-DE" altLang="de-DE" sz="2000" b="0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srgbClr val="FF0000"/>
                </a:solidFill>
                <a:latin typeface="Arial" panose="020B0604020202020204" pitchFamily="34" charset="0"/>
              </a:rPr>
              <a:t>psychische Erste Hilfe 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endParaRPr lang="de-DE" altLang="de-DE" sz="1800" b="0" kern="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" name="Object 5">
            <a:extLst>
              <a:ext uri="{FF2B5EF4-FFF2-40B4-BE49-F238E27FC236}">
                <a16:creationId xmlns:a16="http://schemas.microsoft.com/office/drawing/2014/main" id="{6896F1BD-FED1-DC73-55B7-A16C33243B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51513" y="3763963"/>
          <a:ext cx="3132137" cy="2551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hoto Editor Photo" r:id="rId3" imgW="3048426" imgH="2486372" progId="MSPhotoEd.3">
                  <p:embed/>
                </p:oleObj>
              </mc:Choice>
              <mc:Fallback>
                <p:oleObj name="Photo Editor Photo" r:id="rId3" imgW="3048426" imgH="2486372" progId="MSPhotoEd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1513" y="3763963"/>
                        <a:ext cx="3132137" cy="2551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15">
            <a:extLst>
              <a:ext uri="{FF2B5EF4-FFF2-40B4-BE49-F238E27FC236}">
                <a16:creationId xmlns:a16="http://schemas.microsoft.com/office/drawing/2014/main" id="{1CC4C8B7-B112-7540-07DF-52240B54C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571625"/>
            <a:ext cx="7920037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sz="2000">
                <a:solidFill>
                  <a:srgbClr val="000000"/>
                </a:solidFill>
              </a:rPr>
              <a:t>Bei eingeklemmten Patienten ist jedoch in aller Regel von einer schweren Verletzung auszugehen, in diesen Fällen ist eine „Schnelle Rettung“ anzustreben.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A48FA0-3971-A1F9-AA1E-7111EBBCE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1363663"/>
            <a:ext cx="7391400" cy="623887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z="280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Psychische Erste Hilfe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72B303-E348-850C-570F-486F4A7E2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4488" y="2927350"/>
            <a:ext cx="7391400" cy="32607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0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S</a:t>
            </a: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age, dass du da bist !</a:t>
            </a: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de-DE" altLang="de-DE" sz="2000" b="0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0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S</a:t>
            </a: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chirme den Verletzten ab !</a:t>
            </a: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de-DE" altLang="de-DE" sz="2000" b="0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0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S</a:t>
            </a: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uche vorsichtigen Körperkontakt !</a:t>
            </a: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de-DE" altLang="de-DE" sz="2000" b="0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0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S</a:t>
            </a: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prich und hör zu !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3DF6DFA0-DB3A-92CB-945D-1F93C5772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155825"/>
            <a:ext cx="6450012" cy="5222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800" b="0" u="sng" kern="0" dirty="0">
                <a:solidFill>
                  <a:srgbClr val="FF0000"/>
                </a:solidFill>
                <a:latin typeface="Arial" panose="020B0604020202020204" pitchFamily="34" charset="0"/>
              </a:rPr>
              <a:t>4 S - Regel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7">
            <a:extLst>
              <a:ext uri="{FF2B5EF4-FFF2-40B4-BE49-F238E27FC236}">
                <a16:creationId xmlns:a16="http://schemas.microsoft.com/office/drawing/2014/main" id="{7038E216-50DC-95AF-F19E-C75A377CF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275" y="1371600"/>
            <a:ext cx="7772400" cy="6477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z="280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Golden </a:t>
            </a:r>
            <a:r>
              <a:rPr lang="de-DE" altLang="de-DE" sz="2800" u="sng" kern="0" dirty="0" err="1">
                <a:solidFill>
                  <a:prstClr val="black"/>
                </a:solidFill>
                <a:latin typeface="Arial" panose="020B0604020202020204" pitchFamily="34" charset="0"/>
              </a:rPr>
              <a:t>Period</a:t>
            </a:r>
            <a:r>
              <a:rPr lang="de-DE" altLang="de-DE" sz="280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800" u="sng" kern="0" dirty="0" err="1">
                <a:solidFill>
                  <a:prstClr val="black"/>
                </a:solidFill>
                <a:latin typeface="Arial" panose="020B0604020202020204" pitchFamily="34" charset="0"/>
              </a:rPr>
              <a:t>of</a:t>
            </a:r>
            <a:r>
              <a:rPr lang="de-DE" altLang="de-DE" sz="280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 Trauma</a:t>
            </a:r>
          </a:p>
        </p:txBody>
      </p:sp>
      <p:sp>
        <p:nvSpPr>
          <p:cNvPr id="13" name="Rectangle 1036">
            <a:extLst>
              <a:ext uri="{FF2B5EF4-FFF2-40B4-BE49-F238E27FC236}">
                <a16:creationId xmlns:a16="http://schemas.microsoft.com/office/drawing/2014/main" id="{99631871-5371-2183-418C-9484D52796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2047875"/>
            <a:ext cx="7994650" cy="16319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Ziel der technisch-medizinischen Rettung nach Verkehrsunfällen ist, die Anfahrt der Einsatzkräfte, die Rettung und die Versorgung mit anschließendem Patiententransport in eine geeignete Behandlungseinrichtung                                                          </a:t>
            </a:r>
            <a:r>
              <a:rPr lang="de-DE" altLang="de-DE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innerhalb der kürzest möglichen Zeit durchzuführen.</a:t>
            </a:r>
            <a:endParaRPr lang="de-DE" altLang="de-DE" sz="2000" kern="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41988" name="Picture 11">
            <a:extLst>
              <a:ext uri="{FF2B5EF4-FFF2-40B4-BE49-F238E27FC236}">
                <a16:creationId xmlns:a16="http://schemas.microsoft.com/office/drawing/2014/main" id="{27150993-2864-3EEC-7C72-BB978A094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475" y="3743325"/>
            <a:ext cx="2974975" cy="297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1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931EEDF-B3E1-FB3B-D8D8-966916F10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119062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z="2800" u="sng" kern="0" dirty="0">
                <a:latin typeface="Arial" panose="020B0604020202020204" pitchFamily="34" charset="0"/>
              </a:rPr>
              <a:t>Warum neues Einsatzkonzept?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4F3051B-CBE2-5B76-8365-DB04938359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2422525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technische Verbesserung der Rettungsgeräte</a:t>
            </a: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Fortschritt in der Fahrzeugtechnik</a:t>
            </a: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Wandel in der Notfallmedizin:</a:t>
            </a:r>
          </a:p>
          <a:p>
            <a:pPr lvl="1"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–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nicht  möglichst schnell ins Krankenhaus sondern:</a:t>
            </a:r>
          </a:p>
          <a:p>
            <a:pPr lvl="1"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–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Sicherung der Vitalfunktionen, Schockbekämpfung </a:t>
            </a:r>
          </a:p>
          <a:p>
            <a:pPr lvl="1"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–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patientengerechte Rettung </a:t>
            </a:r>
          </a:p>
          <a:p>
            <a:pPr lvl="1"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–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Herstellung der Transportfähigkeit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build="p" bldLvl="2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Grafik 3" descr="Motorpumpe WEBER E 70-W + SAH 20, DIN EN 13204, El ektromotor 230 V/2,0 kW,  Haspel mit 2 Schlauchpaar en 20 m mit Single-Kupplungen - G.B.S. Onlineshop">
            <a:extLst>
              <a:ext uri="{FF2B5EF4-FFF2-40B4-BE49-F238E27FC236}">
                <a16:creationId xmlns:a16="http://schemas.microsoft.com/office/drawing/2014/main" id="{43A12732-5867-C176-5B3B-BA6A414D0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1987550"/>
            <a:ext cx="3649663" cy="364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>
            <a:extLst>
              <a:ext uri="{FF2B5EF4-FFF2-40B4-BE49-F238E27FC236}">
                <a16:creationId xmlns:a16="http://schemas.microsoft.com/office/drawing/2014/main" id="{27BEE56A-2F85-B3BF-CF6C-B4CAB0680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1531938"/>
            <a:ext cx="6334125" cy="523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80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Standardaggregat E 70 W-SAH 20 </a:t>
            </a:r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D8C60C85-234A-AC69-840F-CFE0121FB4EE}"/>
              </a:ext>
            </a:extLst>
          </p:cNvPr>
          <p:cNvGraphicFramePr>
            <a:graphicFrameLocks noGrp="1"/>
          </p:cNvGraphicFramePr>
          <p:nvPr/>
        </p:nvGraphicFramePr>
        <p:xfrm>
          <a:off x="3733800" y="3903663"/>
          <a:ext cx="4868863" cy="2262187"/>
        </p:xfrm>
        <a:graphic>
          <a:graphicData uri="http://schemas.openxmlformats.org/drawingml/2006/table">
            <a:tbl>
              <a:tblPr/>
              <a:tblGrid>
                <a:gridCol w="2434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4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3170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Motor</a:t>
                      </a:r>
                    </a:p>
                  </a:txBody>
                  <a:tcPr marL="76182" marR="76182" marT="38078" marB="38078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Einphasen-Wechselstrommotor</a:t>
                      </a:r>
                    </a:p>
                  </a:txBody>
                  <a:tcPr marL="76182" marR="76182" marT="38078" marB="38078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170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Nenndruck</a:t>
                      </a:r>
                    </a:p>
                  </a:txBody>
                  <a:tcPr marL="76182" marR="76182" marT="38078" marB="38078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70 MPa (700 bar)</a:t>
                      </a:r>
                    </a:p>
                  </a:txBody>
                  <a:tcPr marL="76182" marR="76182" marT="38078" marB="38078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170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Nutzvolumen</a:t>
                      </a:r>
                    </a:p>
                  </a:txBody>
                  <a:tcPr marL="76182" marR="76182" marT="38078" marB="38078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6,0 l</a:t>
                      </a:r>
                    </a:p>
                  </a:txBody>
                  <a:tcPr marL="76182" marR="76182" marT="38078" marB="38078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170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Klassifizierung EN 13204:2016</a:t>
                      </a:r>
                    </a:p>
                  </a:txBody>
                  <a:tcPr marL="76182" marR="76182" marT="38078" marB="38078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ATO + MTO</a:t>
                      </a:r>
                    </a:p>
                  </a:txBody>
                  <a:tcPr marL="76182" marR="76182" marT="38078" marB="38078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170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Klassifizierung EN 13204:2025</a:t>
                      </a:r>
                    </a:p>
                  </a:txBody>
                  <a:tcPr marL="76182" marR="76182" marT="38078" marB="38078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ATO + MTO</a:t>
                      </a:r>
                    </a:p>
                  </a:txBody>
                  <a:tcPr marL="76182" marR="76182" marT="38078" marB="38078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170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Gewicht</a:t>
                      </a:r>
                    </a:p>
                  </a:txBody>
                  <a:tcPr marL="76182" marR="76182" marT="38078" marB="38078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73,5 kg</a:t>
                      </a:r>
                    </a:p>
                  </a:txBody>
                  <a:tcPr marL="76182" marR="76182" marT="38078" marB="38078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170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Teile-Nr.</a:t>
                      </a:r>
                    </a:p>
                  </a:txBody>
                  <a:tcPr marL="76182" marR="76182" marT="38078" marB="38078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1078718</a:t>
                      </a:r>
                    </a:p>
                  </a:txBody>
                  <a:tcPr marL="76182" marR="76182" marT="38078" marB="38078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>
            <a:extLst>
              <a:ext uri="{FF2B5EF4-FFF2-40B4-BE49-F238E27FC236}">
                <a16:creationId xmlns:a16="http://schemas.microsoft.com/office/drawing/2014/main" id="{CF5127F5-76B3-DED3-560E-4C5423DB64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1360488"/>
            <a:ext cx="561657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800" u="sng">
                <a:solidFill>
                  <a:srgbClr val="000000"/>
                </a:solidFill>
              </a:rPr>
              <a:t>Taktische Einsatzleitung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B1AE1C2C-A374-4693-9F1B-41ACDF7F4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6638" y="2325688"/>
            <a:ext cx="7400925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Einsatzleiter Feuerwehr (</a:t>
            </a:r>
            <a:r>
              <a:rPr lang="de-DE" altLang="de-DE" sz="2000">
                <a:solidFill>
                  <a:srgbClr val="000000"/>
                </a:solidFill>
              </a:rPr>
              <a:t>gelbe Weste</a:t>
            </a:r>
            <a:r>
              <a:rPr lang="de-DE" altLang="de-DE" sz="2000" b="0">
                <a:solidFill>
                  <a:srgbClr val="000000"/>
                </a:solidFill>
              </a:rPr>
              <a:t>) ist </a:t>
            </a:r>
            <a:r>
              <a:rPr lang="de-DE" altLang="de-DE" sz="2000" u="sng">
                <a:solidFill>
                  <a:srgbClr val="FF0000"/>
                </a:solidFill>
              </a:rPr>
              <a:t>Gesamtverantwortlicher</a:t>
            </a:r>
            <a:r>
              <a:rPr lang="de-DE" altLang="de-DE" sz="2000" b="0">
                <a:solidFill>
                  <a:srgbClr val="000000"/>
                </a:solidFill>
              </a:rPr>
              <a:t> des Einsatzes!!!</a:t>
            </a:r>
          </a:p>
        </p:txBody>
      </p:sp>
      <p:sp>
        <p:nvSpPr>
          <p:cNvPr id="6" name="Text Box 1028">
            <a:extLst>
              <a:ext uri="{FF2B5EF4-FFF2-40B4-BE49-F238E27FC236}">
                <a16:creationId xmlns:a16="http://schemas.microsoft.com/office/drawing/2014/main" id="{3172FBE1-05B1-54B2-D828-FCEF3231FF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6638" y="4251325"/>
            <a:ext cx="7372350" cy="14763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Insbesondere für die Organisation und die Sicherheit an der Einsatzstelle – nicht nur für die Einsatzkräfte der Feuerwehr.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Rettungsdienst und Polizei bleiben eigenverantwortlich in ihren Zuständigkeiten.</a:t>
            </a:r>
          </a:p>
        </p:txBody>
      </p:sp>
      <p:pic>
        <p:nvPicPr>
          <p:cNvPr id="38918" name="Picture 6" descr="Funktionswesten – Freiwillige Feuerwehr Stadt Verden (Aller)">
            <a:extLst>
              <a:ext uri="{FF2B5EF4-FFF2-40B4-BE49-F238E27FC236}">
                <a16:creationId xmlns:a16="http://schemas.microsoft.com/office/drawing/2014/main" id="{A8A85801-C907-81D9-D559-14855D2FB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2508250"/>
            <a:ext cx="2473325" cy="164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BA7A7807-408A-964A-E114-024F7807BE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4213" y="1971675"/>
          <a:ext cx="7924800" cy="449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MS Org Chart" r:id="rId3" imgW="2739923" imgH="1560052" progId="OrgPlusWOPX.4">
                  <p:embed followColorScheme="full"/>
                </p:oleObj>
              </mc:Choice>
              <mc:Fallback>
                <p:oleObj name="MS Org Chart" r:id="rId3" imgW="2739923" imgH="1560052" progId="OrgPlusWOPX.4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971675"/>
                        <a:ext cx="7924800" cy="4494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59" name="Rectangle 3">
            <a:extLst>
              <a:ext uri="{FF2B5EF4-FFF2-40B4-BE49-F238E27FC236}">
                <a16:creationId xmlns:a16="http://schemas.microsoft.com/office/drawing/2014/main" id="{12E32989-0D9A-D68F-8C81-A36FB8218C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1360488"/>
            <a:ext cx="561657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800" u="sng">
                <a:solidFill>
                  <a:srgbClr val="000000"/>
                </a:solidFill>
              </a:rPr>
              <a:t>Taktische Einsatzleitung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082" name="Object 2">
            <a:extLst>
              <a:ext uri="{FF2B5EF4-FFF2-40B4-BE49-F238E27FC236}">
                <a16:creationId xmlns:a16="http://schemas.microsoft.com/office/drawing/2014/main" id="{34593BA5-533C-C516-9BD8-2F3F3A8D9BE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4963" y="1822450"/>
          <a:ext cx="1947862" cy="466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CorelPhotoPaint.Image.8" r:id="rId3" imgW="2114286" imgH="5828571" progId="CorelPhotoPaint.Image.8">
                  <p:embed/>
                </p:oleObj>
              </mc:Choice>
              <mc:Fallback>
                <p:oleObj name="CorelPhotoPaint.Image.8" r:id="rId3" imgW="2114286" imgH="5828571" progId="CorelPhotoPaint.Imag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18000" contrast="-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963" y="1822450"/>
                        <a:ext cx="1947862" cy="466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3">
            <a:extLst>
              <a:ext uri="{FF2B5EF4-FFF2-40B4-BE49-F238E27FC236}">
                <a16:creationId xmlns:a16="http://schemas.microsoft.com/office/drawing/2014/main" id="{E15CCAF4-0900-9DD0-4F23-2A4ED7B5AD8C}"/>
              </a:ext>
            </a:extLst>
          </p:cNvPr>
          <p:cNvGrpSpPr>
            <a:grpSpLocks/>
          </p:cNvGrpSpPr>
          <p:nvPr/>
        </p:nvGrpSpPr>
        <p:grpSpPr bwMode="auto">
          <a:xfrm>
            <a:off x="2398713" y="1939925"/>
            <a:ext cx="6515100" cy="708025"/>
            <a:chOff x="1104" y="970"/>
            <a:chExt cx="4464" cy="565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E8A65F7B-5C5C-F95D-C78C-B641EF5C1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1008"/>
              <a:ext cx="3552" cy="527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altLang="de-DE" sz="2000" b="0" ker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" name="Text Box 5">
              <a:extLst>
                <a:ext uri="{FF2B5EF4-FFF2-40B4-BE49-F238E27FC236}">
                  <a16:creationId xmlns:a16="http://schemas.microsoft.com/office/drawing/2014/main" id="{15924B67-12CC-96D9-AD7C-55B1575EB5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46" y="1098"/>
              <a:ext cx="127" cy="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2400" b="0" ker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D811164D-F99F-E0B9-0D39-4D6D417A20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0" y="994"/>
              <a:ext cx="127" cy="369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altLang="de-DE" b="0" ker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" name="AutoShape 7">
              <a:extLst>
                <a:ext uri="{FF2B5EF4-FFF2-40B4-BE49-F238E27FC236}">
                  <a16:creationId xmlns:a16="http://schemas.microsoft.com/office/drawing/2014/main" id="{8D3A379C-1145-AF9F-38FE-A38AFB1617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1152"/>
              <a:ext cx="903" cy="190"/>
            </a:xfrm>
            <a:prstGeom prst="leftArrow">
              <a:avLst>
                <a:gd name="adj1" fmla="val 50000"/>
                <a:gd name="adj2" fmla="val 117578"/>
              </a:avLst>
            </a:prstGeom>
            <a:solidFill>
              <a:srgbClr val="FF0000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altLang="de-DE" sz="2000" b="0" ker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Text Box 8">
              <a:extLst>
                <a:ext uri="{FF2B5EF4-FFF2-40B4-BE49-F238E27FC236}">
                  <a16:creationId xmlns:a16="http://schemas.microsoft.com/office/drawing/2014/main" id="{710189DA-3198-2B17-A822-E08C171378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32" y="1106"/>
              <a:ext cx="1348" cy="31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altLang="de-DE" sz="2000" b="0" kern="0" dirty="0">
                  <a:solidFill>
                    <a:prstClr val="black"/>
                  </a:solidFill>
                  <a:latin typeface="Arial" panose="020B0604020202020204" pitchFamily="34" charset="0"/>
                </a:rPr>
                <a:t>Feuerwehrhelm</a:t>
              </a:r>
            </a:p>
          </p:txBody>
        </p:sp>
        <p:sp>
          <p:nvSpPr>
            <p:cNvPr id="11" name="Text Box 9">
              <a:extLst>
                <a:ext uri="{FF2B5EF4-FFF2-40B4-BE49-F238E27FC236}">
                  <a16:creationId xmlns:a16="http://schemas.microsoft.com/office/drawing/2014/main" id="{074341B9-9DE7-80BD-7168-49F321BBE0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25" y="970"/>
              <a:ext cx="1522" cy="56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altLang="de-DE" sz="2000" b="0" kern="0" dirty="0">
                  <a:solidFill>
                    <a:prstClr val="black"/>
                  </a:solidFill>
                  <a:latin typeface="Arial" panose="020B0604020202020204" pitchFamily="34" charset="0"/>
                </a:rPr>
                <a:t>Nackenschutz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altLang="de-DE" sz="2000" b="0" kern="0" dirty="0">
                  <a:solidFill>
                    <a:prstClr val="black"/>
                  </a:solidFill>
                  <a:latin typeface="Arial" panose="020B0604020202020204" pitchFamily="34" charset="0"/>
                </a:rPr>
                <a:t>Klappvisier</a:t>
              </a:r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72D45964-29B7-D0C4-4774-6F08CEABBA70}"/>
              </a:ext>
            </a:extLst>
          </p:cNvPr>
          <p:cNvGrpSpPr>
            <a:grpSpLocks/>
          </p:cNvGrpSpPr>
          <p:nvPr/>
        </p:nvGrpSpPr>
        <p:grpSpPr bwMode="auto">
          <a:xfrm>
            <a:off x="2393950" y="2759075"/>
            <a:ext cx="6519863" cy="661988"/>
            <a:chOff x="1104" y="1584"/>
            <a:chExt cx="4464" cy="528"/>
          </a:xfrm>
        </p:grpSpPr>
        <p:grpSp>
          <p:nvGrpSpPr>
            <p:cNvPr id="46107" name="Group 11">
              <a:extLst>
                <a:ext uri="{FF2B5EF4-FFF2-40B4-BE49-F238E27FC236}">
                  <a16:creationId xmlns:a16="http://schemas.microsoft.com/office/drawing/2014/main" id="{6F75D42F-DA98-CD00-6575-79417090B1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04" y="1584"/>
              <a:ext cx="4464" cy="528"/>
              <a:chOff x="1104" y="1584"/>
              <a:chExt cx="4464" cy="528"/>
            </a:xfrm>
          </p:grpSpPr>
          <p:sp>
            <p:nvSpPr>
              <p:cNvPr id="15" name="Rectangle 12">
                <a:extLst>
                  <a:ext uri="{FF2B5EF4-FFF2-40B4-BE49-F238E27FC236}">
                    <a16:creationId xmlns:a16="http://schemas.microsoft.com/office/drawing/2014/main" id="{9DA44E26-3D69-2D60-A21B-69F7DFE1FD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16" y="1584"/>
                <a:ext cx="3552" cy="528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altLang="de-DE" sz="2000" b="0" kern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" name="Rectangle 13">
                <a:extLst>
                  <a:ext uri="{FF2B5EF4-FFF2-40B4-BE49-F238E27FC236}">
                    <a16:creationId xmlns:a16="http://schemas.microsoft.com/office/drawing/2014/main" id="{9ABF791A-6D19-603F-1D56-A4D1E50F4F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04" y="1649"/>
                <a:ext cx="126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2400" b="0" ker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17" name="AutoShape 14">
                <a:extLst>
                  <a:ext uri="{FF2B5EF4-FFF2-40B4-BE49-F238E27FC236}">
                    <a16:creationId xmlns:a16="http://schemas.microsoft.com/office/drawing/2014/main" id="{FD23BD32-4096-BD27-DF5D-3148003A0B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" y="1776"/>
                <a:ext cx="903" cy="190"/>
              </a:xfrm>
              <a:prstGeom prst="leftArrow">
                <a:avLst>
                  <a:gd name="adj1" fmla="val 50000"/>
                  <a:gd name="adj2" fmla="val 117578"/>
                </a:avLst>
              </a:prstGeom>
              <a:solidFill>
                <a:srgbClr val="FF0000"/>
              </a:solidFill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altLang="de-DE" sz="2000" b="0" kern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4" name="Text Box 15">
              <a:extLst>
                <a:ext uri="{FF2B5EF4-FFF2-40B4-BE49-F238E27FC236}">
                  <a16:creationId xmlns:a16="http://schemas.microsoft.com/office/drawing/2014/main" id="{3D344049-0EBF-B566-4BB9-38C3F53E86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33" y="1688"/>
              <a:ext cx="1845" cy="319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altLang="de-DE" sz="2000" b="0" kern="0" dirty="0">
                  <a:solidFill>
                    <a:prstClr val="black"/>
                  </a:solidFill>
                  <a:latin typeface="Arial" panose="020B0604020202020204" pitchFamily="34" charset="0"/>
                </a:rPr>
                <a:t>Überjacke nach </a:t>
              </a:r>
              <a:r>
                <a:rPr lang="de-DE" altLang="de-DE" sz="2000" b="0" kern="0" dirty="0" err="1">
                  <a:solidFill>
                    <a:prstClr val="black"/>
                  </a:solidFill>
                  <a:latin typeface="Arial" panose="020B0604020202020204" pitchFamily="34" charset="0"/>
                </a:rPr>
                <a:t>HuPF</a:t>
              </a:r>
              <a:endPara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D04C6F3A-516F-9B8F-A7E9-AEE84F2DC73A}"/>
              </a:ext>
            </a:extLst>
          </p:cNvPr>
          <p:cNvGrpSpPr>
            <a:grpSpLocks/>
          </p:cNvGrpSpPr>
          <p:nvPr/>
        </p:nvGrpSpPr>
        <p:grpSpPr bwMode="auto">
          <a:xfrm>
            <a:off x="2454275" y="3586163"/>
            <a:ext cx="6480175" cy="1038225"/>
            <a:chOff x="1170" y="1999"/>
            <a:chExt cx="4401" cy="768"/>
          </a:xfrm>
        </p:grpSpPr>
        <p:grpSp>
          <p:nvGrpSpPr>
            <p:cNvPr id="46099" name="Group 17">
              <a:extLst>
                <a:ext uri="{FF2B5EF4-FFF2-40B4-BE49-F238E27FC236}">
                  <a16:creationId xmlns:a16="http://schemas.microsoft.com/office/drawing/2014/main" id="{EBD2C61D-08AF-382A-87B4-1727FB3684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70" y="1999"/>
              <a:ext cx="4401" cy="768"/>
              <a:chOff x="1170" y="1999"/>
              <a:chExt cx="4401" cy="768"/>
            </a:xfrm>
          </p:grpSpPr>
          <p:sp>
            <p:nvSpPr>
              <p:cNvPr id="23" name="Rectangle 18">
                <a:extLst>
                  <a:ext uri="{FF2B5EF4-FFF2-40B4-BE49-F238E27FC236}">
                    <a16:creationId xmlns:a16="http://schemas.microsoft.com/office/drawing/2014/main" id="{E593813D-6D49-AF32-3596-ECB98E034B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19" y="1999"/>
                <a:ext cx="3552" cy="764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altLang="de-DE" sz="2000" b="0" kern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4" name="Rectangle 19">
                <a:extLst>
                  <a:ext uri="{FF2B5EF4-FFF2-40B4-BE49-F238E27FC236}">
                    <a16:creationId xmlns:a16="http://schemas.microsoft.com/office/drawing/2014/main" id="{D07968D9-E474-E8E9-A523-841439F900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6" y="2064"/>
                <a:ext cx="125" cy="2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2000" b="0" ker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25" name="Rectangle 20">
                <a:extLst>
                  <a:ext uri="{FF2B5EF4-FFF2-40B4-BE49-F238E27FC236}">
                    <a16:creationId xmlns:a16="http://schemas.microsoft.com/office/drawing/2014/main" id="{91CD769F-FCEF-100B-12DD-C49885D1CB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7" y="2015"/>
                <a:ext cx="125" cy="2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800" b="0" ker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26" name="AutoShape 21">
                <a:extLst>
                  <a:ext uri="{FF2B5EF4-FFF2-40B4-BE49-F238E27FC236}">
                    <a16:creationId xmlns:a16="http://schemas.microsoft.com/office/drawing/2014/main" id="{CE4097C7-D4DF-8792-F1E5-546F81DAFD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" y="2334"/>
                <a:ext cx="844" cy="164"/>
              </a:xfrm>
              <a:prstGeom prst="leftArrow">
                <a:avLst>
                  <a:gd name="adj1" fmla="val 50000"/>
                  <a:gd name="adj2" fmla="val 87495"/>
                </a:avLst>
              </a:prstGeom>
              <a:solidFill>
                <a:srgbClr val="FF0000"/>
              </a:solidFill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altLang="de-DE" sz="2000" b="0" kern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7" name="Text Box 22">
                <a:extLst>
                  <a:ext uri="{FF2B5EF4-FFF2-40B4-BE49-F238E27FC236}">
                    <a16:creationId xmlns:a16="http://schemas.microsoft.com/office/drawing/2014/main" id="{5EA83F19-BDCF-975C-EAA6-DA18C44D75D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04" y="2417"/>
                <a:ext cx="125" cy="2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altLang="de-DE" sz="2000" b="0" kern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0" name="Text Box 23">
              <a:extLst>
                <a:ext uri="{FF2B5EF4-FFF2-40B4-BE49-F238E27FC236}">
                  <a16:creationId xmlns:a16="http://schemas.microsoft.com/office/drawing/2014/main" id="{B53E4CE8-4C95-C52B-C910-57ABDF4C29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0" y="2065"/>
              <a:ext cx="1104" cy="296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altLang="de-DE" sz="2000" b="0" kern="0" dirty="0">
                  <a:solidFill>
                    <a:prstClr val="black"/>
                  </a:solidFill>
                  <a:latin typeface="Arial" panose="020B0604020202020204" pitchFamily="34" charset="0"/>
                </a:rPr>
                <a:t>Handschuhe</a:t>
              </a:r>
            </a:p>
          </p:txBody>
        </p:sp>
        <p:sp>
          <p:nvSpPr>
            <p:cNvPr id="22" name="Text Box 25">
              <a:extLst>
                <a:ext uri="{FF2B5EF4-FFF2-40B4-BE49-F238E27FC236}">
                  <a16:creationId xmlns:a16="http://schemas.microsoft.com/office/drawing/2014/main" id="{7A8035B5-D9C4-3324-AFE4-160D3773BA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2" y="2378"/>
              <a:ext cx="3018" cy="296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altLang="de-DE" sz="2000" b="0" kern="0" dirty="0">
                  <a:solidFill>
                    <a:prstClr val="black"/>
                  </a:solidFill>
                  <a:latin typeface="Arial" panose="020B0604020202020204" pitchFamily="34" charset="0"/>
                </a:rPr>
                <a:t>darunter Infektionsschutzhandschuhe</a:t>
              </a:r>
            </a:p>
          </p:txBody>
        </p:sp>
      </p:grpSp>
      <p:grpSp>
        <p:nvGrpSpPr>
          <p:cNvPr id="28" name="Group 26">
            <a:extLst>
              <a:ext uri="{FF2B5EF4-FFF2-40B4-BE49-F238E27FC236}">
                <a16:creationId xmlns:a16="http://schemas.microsoft.com/office/drawing/2014/main" id="{8AEFCA2F-0E19-87B7-170A-2CD28F33C8AA}"/>
              </a:ext>
            </a:extLst>
          </p:cNvPr>
          <p:cNvGrpSpPr>
            <a:grpSpLocks/>
          </p:cNvGrpSpPr>
          <p:nvPr/>
        </p:nvGrpSpPr>
        <p:grpSpPr bwMode="auto">
          <a:xfrm>
            <a:off x="2490788" y="5659438"/>
            <a:ext cx="6432550" cy="561975"/>
            <a:chOff x="1189" y="3517"/>
            <a:chExt cx="4382" cy="480"/>
          </a:xfrm>
        </p:grpSpPr>
        <p:grpSp>
          <p:nvGrpSpPr>
            <p:cNvPr id="46093" name="Group 27">
              <a:extLst>
                <a:ext uri="{FF2B5EF4-FFF2-40B4-BE49-F238E27FC236}">
                  <a16:creationId xmlns:a16="http://schemas.microsoft.com/office/drawing/2014/main" id="{FCD47EF1-F33A-D0EB-234B-F51A919CEF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9" y="3517"/>
              <a:ext cx="4382" cy="480"/>
              <a:chOff x="1189" y="3517"/>
              <a:chExt cx="4382" cy="480"/>
            </a:xfrm>
          </p:grpSpPr>
          <p:sp>
            <p:nvSpPr>
              <p:cNvPr id="32" name="Rectangle 28">
                <a:extLst>
                  <a:ext uri="{FF2B5EF4-FFF2-40B4-BE49-F238E27FC236}">
                    <a16:creationId xmlns:a16="http://schemas.microsoft.com/office/drawing/2014/main" id="{8C648717-C341-C08B-C29E-6B49DA2354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18" y="3517"/>
                <a:ext cx="3553" cy="480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altLang="de-DE" sz="2000" b="0" kern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3" name="Rectangle 29">
                <a:extLst>
                  <a:ext uri="{FF2B5EF4-FFF2-40B4-BE49-F238E27FC236}">
                    <a16:creationId xmlns:a16="http://schemas.microsoft.com/office/drawing/2014/main" id="{BF032BF1-317D-570D-5026-4FA86E7387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5" y="3613"/>
                <a:ext cx="130" cy="3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2000" b="0" ker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34" name="Rectangle 30">
                <a:extLst>
                  <a:ext uri="{FF2B5EF4-FFF2-40B4-BE49-F238E27FC236}">
                    <a16:creationId xmlns:a16="http://schemas.microsoft.com/office/drawing/2014/main" id="{711767DD-7889-9616-D6F6-41B4D051C6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92" y="3564"/>
                <a:ext cx="133" cy="3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800" b="0" ker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35" name="AutoShape 31">
                <a:extLst>
                  <a:ext uri="{FF2B5EF4-FFF2-40B4-BE49-F238E27FC236}">
                    <a16:creationId xmlns:a16="http://schemas.microsoft.com/office/drawing/2014/main" id="{14CF1FDC-F2B4-C7FC-7F77-801CDFA488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89" y="3672"/>
                <a:ext cx="799" cy="160"/>
              </a:xfrm>
              <a:prstGeom prst="leftArrow">
                <a:avLst>
                  <a:gd name="adj1" fmla="val 50000"/>
                  <a:gd name="adj2" fmla="val 87500"/>
                </a:avLst>
              </a:prstGeom>
              <a:solidFill>
                <a:srgbClr val="FF0000"/>
              </a:solidFill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altLang="de-DE" sz="2000" b="0" kern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30" name="Text Box 32">
              <a:extLst>
                <a:ext uri="{FF2B5EF4-FFF2-40B4-BE49-F238E27FC236}">
                  <a16:creationId xmlns:a16="http://schemas.microsoft.com/office/drawing/2014/main" id="{80C53F88-616F-EBBB-921B-91B8173943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2" y="3581"/>
              <a:ext cx="1418" cy="34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altLang="de-DE" sz="2000" b="0" kern="0" dirty="0">
                  <a:solidFill>
                    <a:prstClr val="black"/>
                  </a:solidFill>
                  <a:latin typeface="Arial" panose="020B0604020202020204" pitchFamily="34" charset="0"/>
                </a:rPr>
                <a:t>Feuerwehrstiefel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F3AA451-5011-25A8-49D8-0044913C4890}"/>
              </a:ext>
            </a:extLst>
          </p:cNvPr>
          <p:cNvGrpSpPr>
            <a:grpSpLocks/>
          </p:cNvGrpSpPr>
          <p:nvPr/>
        </p:nvGrpSpPr>
        <p:grpSpPr bwMode="auto">
          <a:xfrm>
            <a:off x="2432050" y="4837113"/>
            <a:ext cx="6481763" cy="601662"/>
            <a:chOff x="1153" y="2976"/>
            <a:chExt cx="4415" cy="480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8AE7C97-44F9-94C1-DF60-9A448BC2C6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2976"/>
              <a:ext cx="3552" cy="48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altLang="de-DE" b="0" kern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EE53E34-109A-359F-97B4-6453FDDA56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3041"/>
              <a:ext cx="108" cy="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2800" b="0" ker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uvenir Lt BT" pitchFamily="18" charset="0"/>
                <a:cs typeface="+mn-cs"/>
              </a:endParaRPr>
            </a:p>
          </p:txBody>
        </p:sp>
        <p:sp>
          <p:nvSpPr>
            <p:cNvPr id="39" name="AutoShape 38">
              <a:extLst>
                <a:ext uri="{FF2B5EF4-FFF2-40B4-BE49-F238E27FC236}">
                  <a16:creationId xmlns:a16="http://schemas.microsoft.com/office/drawing/2014/main" id="{AC1BA88F-03C9-91A5-C4C0-8A90462C21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3" y="3128"/>
              <a:ext cx="832" cy="193"/>
            </a:xfrm>
            <a:prstGeom prst="leftArrow">
              <a:avLst>
                <a:gd name="adj1" fmla="val 50000"/>
                <a:gd name="adj2" fmla="val 87500"/>
              </a:avLst>
            </a:prstGeom>
            <a:solidFill>
              <a:srgbClr val="FF0000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altLang="de-DE" b="0" kern="0">
                <a:solidFill>
                  <a:prstClr val="black"/>
                </a:solidFill>
                <a:cs typeface="+mn-cs"/>
              </a:endParaRPr>
            </a:p>
          </p:txBody>
        </p:sp>
      </p:grpSp>
      <p:sp>
        <p:nvSpPr>
          <p:cNvPr id="40" name="Text Box 39">
            <a:extLst>
              <a:ext uri="{FF2B5EF4-FFF2-40B4-BE49-F238E27FC236}">
                <a16:creationId xmlns:a16="http://schemas.microsoft.com/office/drawing/2014/main" id="{84BE1A67-8021-3D40-3D75-4379DCD40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4588" y="4946650"/>
            <a:ext cx="5238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Schutzhose oder Überhose nach HuPF</a:t>
            </a:r>
          </a:p>
        </p:txBody>
      </p:sp>
      <p:sp>
        <p:nvSpPr>
          <p:cNvPr id="46089" name="Rectangle 3">
            <a:extLst>
              <a:ext uri="{FF2B5EF4-FFF2-40B4-BE49-F238E27FC236}">
                <a16:creationId xmlns:a16="http://schemas.microsoft.com/office/drawing/2014/main" id="{A9D6D1B4-E469-759A-289D-71BB2328E8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2825" y="1319213"/>
            <a:ext cx="64563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800" u="sng">
                <a:solidFill>
                  <a:schemeClr val="tx1"/>
                </a:solidFill>
              </a:rPr>
              <a:t>Persönliche Schutzkleidung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076DD384-7CC6-C35F-08F8-BA58E1FA1E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479675"/>
            <a:ext cx="7620000" cy="22463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auto">
              <a:spcBef>
                <a:spcPct val="50000"/>
              </a:spcBef>
              <a:spcAft>
                <a:spcPts val="0"/>
              </a:spcAft>
              <a:buClr>
                <a:srgbClr val="EEECE1"/>
              </a:buClr>
              <a:buFontTx/>
              <a:buChar char="•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     </a:t>
            </a:r>
            <a:r>
              <a:rPr lang="de-DE" altLang="de-DE" sz="2000" b="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Zusätzlich:</a:t>
            </a:r>
          </a:p>
          <a:p>
            <a:pPr marL="0" lvl="2" fontAlgn="auto">
              <a:spcBef>
                <a:spcPct val="50000"/>
              </a:spcBef>
              <a:spcAft>
                <a:spcPts val="0"/>
              </a:spcAft>
              <a:buClr>
                <a:srgbClr val="800080"/>
              </a:buClr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Infektions- Schutzhandschuhe</a:t>
            </a:r>
          </a:p>
          <a:p>
            <a:pPr marL="0" lvl="2" fontAlgn="auto">
              <a:spcBef>
                <a:spcPct val="50000"/>
              </a:spcBef>
              <a:spcAft>
                <a:spcPts val="0"/>
              </a:spcAft>
              <a:buClr>
                <a:srgbClr val="800080"/>
              </a:buClr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Helmvisier</a:t>
            </a:r>
          </a:p>
          <a:p>
            <a:pPr marL="0" lvl="2" fontAlgn="auto">
              <a:spcBef>
                <a:spcPct val="50000"/>
              </a:spcBef>
              <a:spcAft>
                <a:spcPts val="0"/>
              </a:spcAft>
              <a:buClr>
                <a:srgbClr val="800080"/>
              </a:buClr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Gehörschutz </a:t>
            </a:r>
          </a:p>
          <a:p>
            <a:pPr marL="0" lvl="1" fontAlgn="auto">
              <a:spcBef>
                <a:spcPct val="50000"/>
              </a:spcBef>
              <a:spcAft>
                <a:spcPts val="0"/>
              </a:spcAft>
              <a:buClr>
                <a:srgbClr val="EEECE1"/>
              </a:buClr>
              <a:buFontTx/>
              <a:buChar char="•"/>
              <a:defRPr/>
            </a:pPr>
            <a:endParaRPr lang="de-DE" altLang="de-DE" sz="2000" b="0" kern="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94B77730-BEF8-D388-5DBB-3843F0810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2825" y="1319213"/>
            <a:ext cx="64563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800" u="sng">
                <a:solidFill>
                  <a:schemeClr val="tx1"/>
                </a:solidFill>
              </a:rPr>
              <a:t>Persönliche Schutzkleidung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sotw9_temp0">
            <a:extLst>
              <a:ext uri="{FF2B5EF4-FFF2-40B4-BE49-F238E27FC236}">
                <a16:creationId xmlns:a16="http://schemas.microsoft.com/office/drawing/2014/main" id="{5E09D58F-DDF7-BE9A-0F78-C4EE4F993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04988"/>
            <a:ext cx="4089400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msotw9_temp0">
            <a:extLst>
              <a:ext uri="{FF2B5EF4-FFF2-40B4-BE49-F238E27FC236}">
                <a16:creationId xmlns:a16="http://schemas.microsoft.com/office/drawing/2014/main" id="{63FB6D68-9036-91C7-378A-3D70C653F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5" b="1825"/>
          <a:stretch>
            <a:fillRect/>
          </a:stretch>
        </p:blipFill>
        <p:spPr bwMode="auto">
          <a:xfrm>
            <a:off x="5003800" y="3568700"/>
            <a:ext cx="3657600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>
            <a:extLst>
              <a:ext uri="{FF2B5EF4-FFF2-40B4-BE49-F238E27FC236}">
                <a16:creationId xmlns:a16="http://schemas.microsoft.com/office/drawing/2014/main" id="{A47F983F-9BAB-949D-DC2E-42E972974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285875"/>
            <a:ext cx="6408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u="sng">
                <a:solidFill>
                  <a:schemeClr val="tx1"/>
                </a:solidFill>
              </a:rPr>
              <a:t>Unfallgefahr !!!!!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8708D94C-A993-2D90-CE4C-E15E47D28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1965325"/>
            <a:ext cx="42672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1800" b="0">
                <a:solidFill>
                  <a:srgbClr val="000000"/>
                </a:solidFill>
              </a:rPr>
              <a:t>Der Sattelauflieger verrutschte und sackte nach unten ab dabei klemmte er den behelmten Kopf des FA ein. Dieser konnte sich unverletzt retten, der Helm wurde dabei zerstört.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41446C65-7DBC-1216-F031-21B73CDFC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038725"/>
            <a:ext cx="4267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1800" b="0">
                <a:solidFill>
                  <a:srgbClr val="000000"/>
                </a:solidFill>
              </a:rPr>
              <a:t>Erkundung und Patientenbetreuung in einem verunfallten PKW unter einem bereits etwas angehobenen, aber nicht ausreichend gesicherten Auflieger.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5" descr="https://lh6.googleusercontent.com/-IFQpZYQnvsY/VAsd4cHHLHI/AAAAAAAACds/x5xkmhwfhAw/w958-h539-no/20091174_12.jpg">
            <a:extLst>
              <a:ext uri="{FF2B5EF4-FFF2-40B4-BE49-F238E27FC236}">
                <a16:creationId xmlns:a16="http://schemas.microsoft.com/office/drawing/2014/main" id="{CD6F21BE-88EC-717C-93AD-C653A50A5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25" t="12288"/>
          <a:stretch>
            <a:fillRect/>
          </a:stretch>
        </p:blipFill>
        <p:spPr bwMode="auto">
          <a:xfrm>
            <a:off x="854075" y="1446213"/>
            <a:ext cx="7558088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C:\Users\s\Documents\FEUERWEHR HEUSWEILER\Bilder VU\VU A8 26.03\IMG_1168.JPG">
            <a:extLst>
              <a:ext uri="{FF2B5EF4-FFF2-40B4-BE49-F238E27FC236}">
                <a16:creationId xmlns:a16="http://schemas.microsoft.com/office/drawing/2014/main" id="{AF2C3347-EB5A-219E-EB9A-B476D404E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4" t="10103" b="9561"/>
          <a:stretch>
            <a:fillRect/>
          </a:stretch>
        </p:blipFill>
        <p:spPr bwMode="auto">
          <a:xfrm>
            <a:off x="1106488" y="1416050"/>
            <a:ext cx="6807200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Grafik 4">
            <a:extLst>
              <a:ext uri="{FF2B5EF4-FFF2-40B4-BE49-F238E27FC236}">
                <a16:creationId xmlns:a16="http://schemas.microsoft.com/office/drawing/2014/main" id="{50099428-866F-A1CB-D446-945893232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288" y="1804988"/>
            <a:ext cx="5176837" cy="388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3" name="Grafik 6">
            <a:extLst>
              <a:ext uri="{FF2B5EF4-FFF2-40B4-BE49-F238E27FC236}">
                <a16:creationId xmlns:a16="http://schemas.microsoft.com/office/drawing/2014/main" id="{056CBAAB-9D09-94C5-043C-914478F76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1433513"/>
            <a:ext cx="3470275" cy="462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896829F9-1405-F1C5-6D56-8827A4A26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2654300"/>
            <a:ext cx="83058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z="2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Standard-Einsatz-Regeln</a:t>
            </a:r>
            <a:endParaRPr lang="de-DE" altLang="de-DE" sz="3200" b="0" kern="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183EA472-06BC-15B7-803B-2DA0191E8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3584575"/>
            <a:ext cx="6389688" cy="17843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Arbeitsrichtlinien für alle Einsatzkräfte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Hohes Maß an Sicherheit für alle Beteiligten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Standardisierung aller Arbeitsgänge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Gleicher Ablauf bei Einsätzen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38B6CED-CB82-7E54-AA0F-1A6CCD1CE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1173163"/>
            <a:ext cx="33528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z="4800" b="0" kern="0" dirty="0">
                <a:latin typeface="Arial" panose="020B0604020202020204" pitchFamily="34" charset="0"/>
              </a:rPr>
              <a:t>S.E.R.</a:t>
            </a:r>
            <a:br>
              <a:rPr lang="de-DE" altLang="de-DE" sz="4800" b="0" u="sng" kern="0" dirty="0">
                <a:latin typeface="Arial" panose="020B0604020202020204" pitchFamily="34" charset="0"/>
              </a:rPr>
            </a:br>
            <a:endParaRPr lang="de-DE" altLang="de-DE" sz="4800" b="0" u="sng" kern="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828BF5C-6620-E4CF-6395-B2E149199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1173163"/>
            <a:ext cx="33528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z="4800" b="0" kern="0" dirty="0">
                <a:latin typeface="Arial" panose="020B0604020202020204" pitchFamily="34" charset="0"/>
              </a:rPr>
              <a:t>S.E.R.</a:t>
            </a:r>
            <a:br>
              <a:rPr lang="de-DE" altLang="de-DE" sz="4800" b="0" u="sng" kern="0" dirty="0">
                <a:latin typeface="Arial" panose="020B0604020202020204" pitchFamily="34" charset="0"/>
              </a:rPr>
            </a:br>
            <a:endParaRPr lang="de-DE" altLang="de-DE" sz="4800" b="0" u="sng" kern="0" dirty="0">
              <a:latin typeface="Arial" panose="020B0604020202020204" pitchFamily="34" charset="0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614A0A0B-4F87-53D4-48DC-028EA7817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2038350"/>
            <a:ext cx="6172200" cy="4000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Anwendbar bei folgenden Einsatzpunkten: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450080CA-47E5-3EBA-557D-0289A325B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2541588"/>
            <a:ext cx="6172200" cy="32623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514350" indent="-5143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Anfahrt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Erkundung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Absprache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Schutzkleidung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Löschmittel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Batterie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Usw.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DAEA7254-CE1A-F4F4-EB04-21C26F650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1531938"/>
            <a:ext cx="3071813" cy="523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800" u="sng" kern="0" dirty="0" err="1">
                <a:solidFill>
                  <a:prstClr val="black"/>
                </a:solidFill>
                <a:latin typeface="Arial" panose="020B0604020202020204" pitchFamily="34" charset="0"/>
              </a:rPr>
              <a:t>Spreizer</a:t>
            </a:r>
            <a:r>
              <a:rPr lang="de-DE" altLang="de-DE" sz="280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 SP 49 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B634FDA4-A7D5-8167-B392-642A32542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346575"/>
            <a:ext cx="2971800" cy="20177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Spreizkraft an der Spitze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Spreizkraft Arbeitsbereich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Zugkraft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Spreizweg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Gewicht</a:t>
            </a: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B8C4CC55-173E-6EE8-A597-AB2DDACB46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325938"/>
            <a:ext cx="2667000" cy="20177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bis 54 KN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bis 330 KN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101 KN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710 mm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19,9 kg</a:t>
            </a:r>
          </a:p>
        </p:txBody>
      </p:sp>
      <p:pic>
        <p:nvPicPr>
          <p:cNvPr id="8197" name="Grafik 2">
            <a:extLst>
              <a:ext uri="{FF2B5EF4-FFF2-40B4-BE49-F238E27FC236}">
                <a16:creationId xmlns:a16="http://schemas.microsoft.com/office/drawing/2014/main" id="{0BC4D72C-F2C2-71DD-C489-16EE378ED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6847">
            <a:off x="3009900" y="823913"/>
            <a:ext cx="57150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uiExpand="1" build="p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56889CD-6891-BCBB-B9EC-A4EB6BB8C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3819525"/>
            <a:ext cx="8064500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77800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77800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77800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77800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77800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sz="2000" b="0">
                <a:solidFill>
                  <a:srgbClr val="000000"/>
                </a:solidFill>
              </a:rPr>
              <a:t>• Umsichtig und mit gemäßigter Geschwindigkeit die </a:t>
            </a:r>
          </a:p>
          <a:p>
            <a:r>
              <a:rPr lang="de-DE" altLang="de-DE" sz="2000" b="0">
                <a:solidFill>
                  <a:srgbClr val="000000"/>
                </a:solidFill>
              </a:rPr>
              <a:t>	Einsatzstelle anfahren (erste Lageerkundung).					</a:t>
            </a:r>
          </a:p>
        </p:txBody>
      </p:sp>
      <p:sp>
        <p:nvSpPr>
          <p:cNvPr id="54275" name="Text Box 4">
            <a:extLst>
              <a:ext uri="{FF2B5EF4-FFF2-40B4-BE49-F238E27FC236}">
                <a16:creationId xmlns:a16="http://schemas.microsoft.com/office/drawing/2014/main" id="{64AB0500-EF03-86BE-4B09-79B5C17F23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431925"/>
            <a:ext cx="3200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2800" u="sng">
                <a:solidFill>
                  <a:srgbClr val="000000"/>
                </a:solidFill>
              </a:rPr>
              <a:t>Anfahrt :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64613A4F-E4CA-6C1B-F677-373D71728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88" y="2770188"/>
            <a:ext cx="72517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2075" indent="-92075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• Ausrückordnung beachten.</a:t>
            </a:r>
            <a:br>
              <a:rPr lang="de-DE" altLang="de-DE" sz="2000" b="0">
                <a:solidFill>
                  <a:srgbClr val="000000"/>
                </a:solidFill>
              </a:rPr>
            </a:br>
            <a:endParaRPr lang="de-DE" altLang="de-DE" sz="2000" b="0">
              <a:solidFill>
                <a:srgbClr val="000000"/>
              </a:solidFill>
            </a:endParaRP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84AAF433-56DC-F265-4D05-9FF0A60278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303588"/>
            <a:ext cx="873125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2075" indent="-92075"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• Anfahrtsweg festlegen (Baustellen, Umleitungen,...beachten).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6BC26360-D68C-51B9-120B-15919BB33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613275"/>
            <a:ext cx="8061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0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0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0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0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• Möglichst nicht durch die Unfallspuren fahren.</a:t>
            </a: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B78DCD35-9C55-FAC5-E177-F9F2CD55A7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201863"/>
            <a:ext cx="8382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2075" indent="-92075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• Anweisungen/Einteilung Gruppenführer beachten.</a:t>
            </a:r>
            <a:br>
              <a:rPr lang="de-DE" altLang="de-DE" sz="2000" b="0">
                <a:solidFill>
                  <a:srgbClr val="000000"/>
                </a:solidFill>
              </a:rPr>
            </a:br>
            <a:endParaRPr lang="de-DE" altLang="de-DE" sz="2000" b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6" grpId="0" autoUpdateAnimBg="0"/>
      <p:bldP spid="7" grpId="0" autoUpdateAnimBg="0"/>
      <p:bldP spid="8" grpId="0" autoUpdateAnimBg="0"/>
      <p:bldP spid="9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ild05Aufstellung">
            <a:extLst>
              <a:ext uri="{FF2B5EF4-FFF2-40B4-BE49-F238E27FC236}">
                <a16:creationId xmlns:a16="http://schemas.microsoft.com/office/drawing/2014/main" id="{0AEC1441-3FFF-90B3-0A9D-7B5677EB4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1474788"/>
            <a:ext cx="4968875" cy="3719512"/>
          </a:xfrm>
          <a:prstGeom prst="rect">
            <a:avLst/>
          </a:prstGeom>
          <a:noFill/>
          <a:ln w="25400">
            <a:solidFill>
              <a:srgbClr val="C0504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66787435-D841-1812-6D6B-FBC02669B6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9600" y="1619250"/>
            <a:ext cx="3178175" cy="1323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Einsatzfahrzeuge sollen mindestens 15 m vom Unfallgeschehen abgestellt werden.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877AD59D-3C93-4EE9-169E-B401DDF7E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9600" y="3346450"/>
            <a:ext cx="3276600" cy="1323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Großes Einsatzfahrzeug zur letzten Absicherung hinter den Einsatzkräften aufstellen. 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309FBFE-ED5D-95F0-65AE-D6DEB7E40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288" y="5291138"/>
            <a:ext cx="8137525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Der Maschinist sichert sofort die Einsatzstelle mit </a:t>
            </a:r>
            <a:r>
              <a:rPr lang="de-DE" altLang="de-DE" sz="2000" b="0" kern="0" dirty="0">
                <a:solidFill>
                  <a:srgbClr val="FF0000"/>
                </a:solidFill>
                <a:latin typeface="Arial" panose="020B0604020202020204" pitchFamily="34" charset="0"/>
              </a:rPr>
              <a:t>Warnblinkanlage</a:t>
            </a: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lang="de-DE" altLang="de-DE" sz="2000" b="0" kern="0" dirty="0">
                <a:solidFill>
                  <a:srgbClr val="FF0000"/>
                </a:solidFill>
                <a:latin typeface="Arial" panose="020B0604020202020204" pitchFamily="34" charset="0"/>
              </a:rPr>
              <a:t>Fahrlicht </a:t>
            </a: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und</a:t>
            </a:r>
            <a:r>
              <a:rPr lang="de-DE" altLang="de-DE" sz="2000" b="0" kern="0" dirty="0">
                <a:solidFill>
                  <a:srgbClr val="FF0000"/>
                </a:solidFill>
                <a:latin typeface="Arial" panose="020B0604020202020204" pitchFamily="34" charset="0"/>
              </a:rPr>
              <a:t> blauem Blinklicht</a:t>
            </a: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.  (FwDV3)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3">
            <a:extLst>
              <a:ext uri="{FF2B5EF4-FFF2-40B4-BE49-F238E27FC236}">
                <a16:creationId xmlns:a16="http://schemas.microsoft.com/office/drawing/2014/main" id="{67F844DA-B9AD-72C0-FF6D-C24E725BA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150" y="1477963"/>
            <a:ext cx="2282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sz="2800" u="sng">
                <a:solidFill>
                  <a:srgbClr val="000000"/>
                </a:solidFill>
              </a:rPr>
              <a:t>Aufstellung: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5EB6408C-C6D4-02F9-97D9-020CB4D62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250" y="4418013"/>
            <a:ext cx="8785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de-DE" altLang="de-DE" sz="2000" b="0">
                <a:solidFill>
                  <a:srgbClr val="000000"/>
                </a:solidFill>
              </a:rPr>
              <a:t> Soweit möglich, Fahrzeuge seitlich versetzt aufstellen.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4C17DCD2-AABF-304A-E94C-0B2FB0CB2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250" y="5291138"/>
            <a:ext cx="8064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77800" algn="l"/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77800" algn="l"/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77800" algn="l"/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77800" algn="l"/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77800" algn="l"/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de-DE" altLang="de-DE" sz="2000" b="0">
                <a:solidFill>
                  <a:srgbClr val="000000"/>
                </a:solidFill>
              </a:rPr>
              <a:t> Aussteigen (Absitzen) zu verkehrsabgewandten Straßenseite.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74967C89-8727-A4E6-0E99-D6FAA5FF7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288" y="2343150"/>
            <a:ext cx="7715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2000">
                <a:solidFill>
                  <a:srgbClr val="000000"/>
                </a:solidFill>
              </a:rPr>
              <a:t>Falsch abgestellte Fahrzeuge gefährden die Rettungskräfte sowie den gesamten Einsatzerfolg.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EC7CC29D-66E6-663E-2829-EF1AA5641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250" y="3330575"/>
            <a:ext cx="72771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de-DE" altLang="de-DE" sz="2000" b="0">
                <a:solidFill>
                  <a:srgbClr val="000000"/>
                </a:solidFill>
              </a:rPr>
              <a:t> Nachrückende Einsatzfahrzeuge nicht behindern </a:t>
            </a:r>
          </a:p>
          <a:p>
            <a:pPr>
              <a:buClr>
                <a:srgbClr val="FF0000"/>
              </a:buClr>
            </a:pPr>
            <a:r>
              <a:rPr lang="de-DE" altLang="de-DE" sz="2000" b="0">
                <a:solidFill>
                  <a:srgbClr val="000000"/>
                </a:solidFill>
              </a:rPr>
              <a:t>	(An- bzw. Abfahren z.B. RTW).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FB46EA-6B14-D89B-9638-A4937E217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763" y="1582738"/>
            <a:ext cx="32924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800" b="0" u="sng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Verkehrsabsicherung:</a:t>
            </a:r>
          </a:p>
        </p:txBody>
      </p:sp>
      <p:pic>
        <p:nvPicPr>
          <p:cNvPr id="57347" name="Picture 2" descr="Feuerwehr Haßfurt - Verkehrsabsicherung">
            <a:extLst>
              <a:ext uri="{FF2B5EF4-FFF2-40B4-BE49-F238E27FC236}">
                <a16:creationId xmlns:a16="http://schemas.microsoft.com/office/drawing/2014/main" id="{7CB57BA7-33C5-E175-7C65-9F1D0B23E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319338"/>
            <a:ext cx="5675313" cy="379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4B644725-14F4-93C0-3396-4A7BBF3F7A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02263" y="1800225"/>
          <a:ext cx="2951162" cy="458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Bitmap" r:id="rId3" imgW="2352381" imgH="3657143" progId="Paint.Picture">
                  <p:embed/>
                </p:oleObj>
              </mc:Choice>
              <mc:Fallback>
                <p:oleObj name="Bitmap" r:id="rId3" imgW="2352381" imgH="3657143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2263" y="1800225"/>
                        <a:ext cx="2951162" cy="4589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5">
            <a:extLst>
              <a:ext uri="{FF2B5EF4-FFF2-40B4-BE49-F238E27FC236}">
                <a16:creationId xmlns:a16="http://schemas.microsoft.com/office/drawing/2014/main" id="{0668CC4A-3532-B898-C6C4-D5CC44EAE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700" y="1368425"/>
            <a:ext cx="9356725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u="sng" kern="0" dirty="0">
                <a:solidFill>
                  <a:prstClr val="black"/>
                </a:solidFill>
                <a:latin typeface="Arial" panose="020B0604020202020204" pitchFamily="34" charset="0"/>
              </a:rPr>
              <a:t>Absichern auf Gemeinde-Kreis und Bundesstraßen</a:t>
            </a: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B7D1D06B-B983-2E0B-4B6F-60BAF4906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7638" y="2513013"/>
            <a:ext cx="3733800" cy="1016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Absicherung ca. </a:t>
            </a:r>
            <a:r>
              <a:rPr lang="de-DE" altLang="de-DE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200 m</a:t>
            </a: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nach beiden Seiten vor der Unfallstelle.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CCCC8C7C-1959-3ECD-4919-A9396D529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1450" y="3744913"/>
            <a:ext cx="4200525" cy="1016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Innerörtliche Gegebenheiten können eine Verkürzung der Absicherung bewirken. 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0704B8B9-B9A2-8831-9776-5583FED68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1450" y="5256213"/>
            <a:ext cx="4038600" cy="1016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Voraussetzung hierfür ist, dass die Einsatzkräfte sicher arbeiten können.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8" grpId="0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C3A7D2C5-BEEB-061B-69B6-C82434E80A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0450" y="1304925"/>
            <a:ext cx="71628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u="sng" kern="0" dirty="0">
                <a:solidFill>
                  <a:prstClr val="black"/>
                </a:solidFill>
                <a:latin typeface="Arial" panose="020B0604020202020204" pitchFamily="34" charset="0"/>
              </a:rPr>
              <a:t>Absichern auf Bundesautobahnen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AE3D7E6F-2C6F-49D0-8577-DE2709BAEB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88063" y="1889125"/>
          <a:ext cx="2389187" cy="450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Bitmap" r:id="rId3" imgW="2400635" imgH="4525007" progId="Paint.Picture">
                  <p:embed/>
                </p:oleObj>
              </mc:Choice>
              <mc:Fallback>
                <p:oleObj name="Bitmap" r:id="rId3" imgW="2400635" imgH="4525007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8063" y="1889125"/>
                        <a:ext cx="2389187" cy="450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7">
            <a:extLst>
              <a:ext uri="{FF2B5EF4-FFF2-40B4-BE49-F238E27FC236}">
                <a16:creationId xmlns:a16="http://schemas.microsoft.com/office/drawing/2014/main" id="{D1ADE1F4-2E56-7545-6A97-EC07F9FCC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0813" y="2025650"/>
            <a:ext cx="4800600" cy="10144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1. Absicherung ca. </a:t>
            </a:r>
            <a:r>
              <a:rPr lang="de-DE" altLang="de-DE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800 m</a:t>
            </a: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vor der Einsatzstelle (Warnblitzleuchte, Warndreiecke)</a:t>
            </a: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FDC247BB-8F43-E909-ACF7-AB09D1BD90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2250" y="3392488"/>
            <a:ext cx="4195763" cy="4016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Bei ca. </a:t>
            </a:r>
            <a:r>
              <a:rPr lang="de-DE" altLang="de-DE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600 m</a:t>
            </a: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weitere Warnzeichen</a:t>
            </a:r>
          </a:p>
        </p:txBody>
      </p:sp>
      <p:sp>
        <p:nvSpPr>
          <p:cNvPr id="8" name="Text Box 10">
            <a:extLst>
              <a:ext uri="{FF2B5EF4-FFF2-40B4-BE49-F238E27FC236}">
                <a16:creationId xmlns:a16="http://schemas.microsoft.com/office/drawing/2014/main" id="{A763CBE3-F89E-D6D3-EC99-67581DD04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2250" y="4184650"/>
            <a:ext cx="4340225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Bei ca. </a:t>
            </a:r>
            <a:r>
              <a:rPr lang="de-DE" altLang="de-DE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200 m</a:t>
            </a: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Absperrung mit Leitkegeln evtl. mit Leitkegelleuchten</a:t>
            </a:r>
          </a:p>
        </p:txBody>
      </p:sp>
      <p:sp>
        <p:nvSpPr>
          <p:cNvPr id="9" name="Text Box 11">
            <a:extLst>
              <a:ext uri="{FF2B5EF4-FFF2-40B4-BE49-F238E27FC236}">
                <a16:creationId xmlns:a16="http://schemas.microsoft.com/office/drawing/2014/main" id="{C4CA6E30-2651-8747-5AA2-504D98F06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2250" y="5410200"/>
            <a:ext cx="4665663" cy="1016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Bei ca. 30 m schweres Einsatzfahrzeug mit Blaulicht, Fahrlicht und Warnblinklicht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8" grpId="0" autoUpdateAnimBg="0"/>
      <p:bldP spid="9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bsperrung">
            <a:extLst>
              <a:ext uri="{FF2B5EF4-FFF2-40B4-BE49-F238E27FC236}">
                <a16:creationId xmlns:a16="http://schemas.microsoft.com/office/drawing/2014/main" id="{7F5126F5-8010-2CEC-11A4-07604399E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044825"/>
            <a:ext cx="7812088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BE16FC86-9623-40DC-1E47-3AF07F160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947863"/>
            <a:ext cx="8001000" cy="12954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mit Fahrzeug Unfallstelle absichern</a:t>
            </a: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Zu- und Abfahrt muss ständig möglich sein</a:t>
            </a: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Absicherung laut einschlägigen Vorschriften</a:t>
            </a:r>
          </a:p>
        </p:txBody>
      </p:sp>
      <p:sp>
        <p:nvSpPr>
          <p:cNvPr id="60420" name="Text Box 6">
            <a:extLst>
              <a:ext uri="{FF2B5EF4-FFF2-40B4-BE49-F238E27FC236}">
                <a16:creationId xmlns:a16="http://schemas.microsoft.com/office/drawing/2014/main" id="{C54510D5-F453-730B-1BEA-4106A208D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325563"/>
            <a:ext cx="6553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u="sng">
                <a:solidFill>
                  <a:srgbClr val="000000"/>
                </a:solidFill>
              </a:rPr>
              <a:t>Absicherung der Unfallstelle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>
            <a:extLst>
              <a:ext uri="{FF2B5EF4-FFF2-40B4-BE49-F238E27FC236}">
                <a16:creationId xmlns:a16="http://schemas.microsoft.com/office/drawing/2014/main" id="{F08DCB4F-1C0A-2B7C-9A65-EFAB5B858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419225"/>
            <a:ext cx="7769225" cy="523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80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Erkundung der Betriebsart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C260D003-8A51-DF30-B1A8-7E4D56DA4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247900"/>
            <a:ext cx="2728913" cy="4000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AUTO - Regel</a:t>
            </a:r>
          </a:p>
        </p:txBody>
      </p:sp>
      <p:sp>
        <p:nvSpPr>
          <p:cNvPr id="7" name="Text Box 1028">
            <a:extLst>
              <a:ext uri="{FF2B5EF4-FFF2-40B4-BE49-F238E27FC236}">
                <a16:creationId xmlns:a16="http://schemas.microsoft.com/office/drawing/2014/main" id="{0E7D51DB-B233-4F5C-099E-B916ABA7B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3160713"/>
            <a:ext cx="7086600" cy="20923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 </a:t>
            </a:r>
            <a:r>
              <a:rPr lang="de-DE" altLang="de-DE" sz="20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A</a:t>
            </a: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  Ausgetretene Betriebsstoffe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000" b="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de-DE" altLang="de-DE" sz="20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U</a:t>
            </a:r>
            <a:r>
              <a:rPr lang="de-DE" altLang="de-DE" sz="2000" b="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  </a:t>
            </a: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Unterboden, Motor-, Kofferraum erkunden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 </a:t>
            </a:r>
            <a:r>
              <a:rPr lang="de-DE" altLang="de-DE" sz="20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</a:t>
            </a:r>
            <a:r>
              <a:rPr lang="de-DE" altLang="de-DE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 Tankdeckel öffnen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 </a:t>
            </a:r>
            <a:r>
              <a:rPr lang="de-DE" altLang="de-DE" sz="20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O</a:t>
            </a:r>
            <a:r>
              <a:rPr lang="de-DE" altLang="de-DE" sz="2000" b="0" kern="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 Oberfläche absuchen                       	(Kennzeichnungen, Beschriftungen)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build="p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45C8FD-B2AC-E62A-2E97-890675BF04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663" y="1549400"/>
            <a:ext cx="4419600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87350" indent="-3873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0080"/>
              </a:buClr>
              <a:buSzPct val="110000"/>
              <a:buFont typeface="Wingdings" panose="05000000000000000000" pitchFamily="2" charset="2"/>
              <a:buChar char="Ø"/>
            </a:pPr>
            <a:endParaRPr lang="de-DE" altLang="de-DE" sz="2000" b="0">
              <a:solidFill>
                <a:srgbClr val="000000"/>
              </a:solidFill>
            </a:endParaRPr>
          </a:p>
          <a:p>
            <a:pPr eaLnBrk="1" hangingPunct="1">
              <a:spcBef>
                <a:spcPct val="20000"/>
              </a:spcBef>
              <a:buClr>
                <a:srgbClr val="000080"/>
              </a:buClr>
              <a:buSzPct val="110000"/>
              <a:buFont typeface="Wingdings" panose="05000000000000000000" pitchFamily="2" charset="2"/>
              <a:buChar char="Ø"/>
            </a:pPr>
            <a:r>
              <a:rPr lang="de-DE" altLang="de-DE" sz="2000" b="0">
                <a:solidFill>
                  <a:srgbClr val="000000"/>
                </a:solidFill>
              </a:rPr>
              <a:t>Zündung ausschalten</a:t>
            </a:r>
          </a:p>
          <a:p>
            <a:pPr eaLnBrk="1" hangingPunct="1">
              <a:spcBef>
                <a:spcPct val="20000"/>
              </a:spcBef>
              <a:buClr>
                <a:srgbClr val="000080"/>
              </a:buClr>
              <a:buSzPct val="110000"/>
              <a:buFont typeface="Wingdings" panose="05000000000000000000" pitchFamily="2" charset="2"/>
              <a:buChar char="Ø"/>
            </a:pPr>
            <a:r>
              <a:rPr lang="de-DE" altLang="de-DE" sz="2000" b="0">
                <a:solidFill>
                  <a:srgbClr val="000000"/>
                </a:solidFill>
              </a:rPr>
              <a:t>Warnblinker einschalten!</a:t>
            </a:r>
          </a:p>
          <a:p>
            <a:pPr eaLnBrk="1" hangingPunct="1">
              <a:spcBef>
                <a:spcPct val="20000"/>
              </a:spcBef>
              <a:buClr>
                <a:srgbClr val="000080"/>
              </a:buClr>
              <a:buSzPct val="110000"/>
              <a:buFont typeface="Wingdings" panose="05000000000000000000" pitchFamily="2" charset="2"/>
              <a:buChar char="Ø"/>
            </a:pPr>
            <a:r>
              <a:rPr lang="de-DE" altLang="de-DE" sz="2000" b="0">
                <a:solidFill>
                  <a:srgbClr val="000000"/>
                </a:solidFill>
              </a:rPr>
              <a:t>Batterie lokalisieren </a:t>
            </a:r>
          </a:p>
          <a:p>
            <a:pPr eaLnBrk="1" hangingPunct="1">
              <a:spcBef>
                <a:spcPct val="20000"/>
              </a:spcBef>
              <a:buClr>
                <a:srgbClr val="000080"/>
              </a:buClr>
              <a:buSzPct val="110000"/>
              <a:buFont typeface="Wingdings" panose="05000000000000000000" pitchFamily="2" charset="2"/>
              <a:buChar char="Ø"/>
            </a:pPr>
            <a:r>
              <a:rPr lang="de-DE" altLang="de-DE" sz="2000" b="0">
                <a:solidFill>
                  <a:srgbClr val="000000"/>
                </a:solidFill>
              </a:rPr>
              <a:t>Beide Batteriepole an allen Batterien abklemmen. </a:t>
            </a:r>
            <a:r>
              <a:rPr lang="de-DE" altLang="de-DE" sz="2000">
                <a:solidFill>
                  <a:srgbClr val="000000"/>
                </a:solidFill>
              </a:rPr>
              <a:t>Minuspol (schwarz) zuerst!</a:t>
            </a:r>
          </a:p>
          <a:p>
            <a:pPr eaLnBrk="1" hangingPunct="1">
              <a:spcBef>
                <a:spcPct val="20000"/>
              </a:spcBef>
              <a:buClr>
                <a:srgbClr val="000080"/>
              </a:buClr>
              <a:buSzPct val="110000"/>
              <a:buFont typeface="Wingdings" panose="05000000000000000000" pitchFamily="2" charset="2"/>
              <a:buChar char="Ø"/>
            </a:pPr>
            <a:r>
              <a:rPr lang="de-DE" altLang="de-DE" sz="2000" b="0">
                <a:solidFill>
                  <a:srgbClr val="000000"/>
                </a:solidFill>
              </a:rPr>
              <a:t>Auch bei ausgelöster Sicherheitsbatterieklemme müssen beide Batteriepole abgeklemmt werden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  <a:buClr>
                <a:srgbClr val="000080"/>
              </a:buClr>
              <a:buSzPct val="110000"/>
              <a:buFont typeface="Wingdings" panose="05000000000000000000" pitchFamily="2" charset="2"/>
              <a:buChar char="Ø"/>
            </a:pPr>
            <a:r>
              <a:rPr lang="de-DE" altLang="de-DE" sz="2000" b="0">
                <a:solidFill>
                  <a:srgbClr val="000000"/>
                </a:solidFill>
              </a:rPr>
              <a:t>Spannungsfreiheit überprüfen! </a:t>
            </a:r>
          </a:p>
        </p:txBody>
      </p:sp>
      <p:grpSp>
        <p:nvGrpSpPr>
          <p:cNvPr id="62467" name="Group 4">
            <a:extLst>
              <a:ext uri="{FF2B5EF4-FFF2-40B4-BE49-F238E27FC236}">
                <a16:creationId xmlns:a16="http://schemas.microsoft.com/office/drawing/2014/main" id="{C39B839A-ADBB-8BAD-31A0-0B562660C45B}"/>
              </a:ext>
            </a:extLst>
          </p:cNvPr>
          <p:cNvGrpSpPr>
            <a:grpSpLocks/>
          </p:cNvGrpSpPr>
          <p:nvPr/>
        </p:nvGrpSpPr>
        <p:grpSpPr bwMode="auto">
          <a:xfrm>
            <a:off x="5003800" y="2341563"/>
            <a:ext cx="3671888" cy="2808287"/>
            <a:chOff x="3168" y="2256"/>
            <a:chExt cx="2880" cy="182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9B5B1CF-C3FA-FD7A-E203-09D9269DF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256"/>
              <a:ext cx="2880" cy="18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EEECE1"/>
              </a:outerShdw>
            </a:effec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2400" b="0" kern="0" dirty="0">
                <a:solidFill>
                  <a:prstClr val="black"/>
                </a:solidFill>
                <a:latin typeface="Times New Roman" panose="02020603050405020304" pitchFamily="18" charset="0"/>
                <a:cs typeface="+mn-cs"/>
              </a:endParaRPr>
            </a:p>
          </p:txBody>
        </p:sp>
        <p:pic>
          <p:nvPicPr>
            <p:cNvPr id="62470" name="Picture 6" descr="A05-232">
              <a:extLst>
                <a:ext uri="{FF2B5EF4-FFF2-40B4-BE49-F238E27FC236}">
                  <a16:creationId xmlns:a16="http://schemas.microsoft.com/office/drawing/2014/main" id="{801C3F04-B259-63F2-C2E4-39E699B009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2544"/>
              <a:ext cx="2746" cy="1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Rectangle 2">
            <a:extLst>
              <a:ext uri="{FF2B5EF4-FFF2-40B4-BE49-F238E27FC236}">
                <a16:creationId xmlns:a16="http://schemas.microsoft.com/office/drawing/2014/main" id="{ADF55657-52B4-7096-DD3A-D29EBC359A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262063"/>
            <a:ext cx="7772400" cy="609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u="sng" kern="0" dirty="0">
                <a:solidFill>
                  <a:prstClr val="black"/>
                </a:solidFill>
                <a:latin typeface="Arial" panose="020B0604020202020204" pitchFamily="34" charset="0"/>
              </a:rPr>
              <a:t>Batterie(n) abklemmen </a:t>
            </a:r>
            <a:r>
              <a:rPr lang="de-DE" altLang="de-DE" u="sng" kern="0" dirty="0">
                <a:solidFill>
                  <a:srgbClr val="FF0000"/>
                </a:solidFill>
                <a:latin typeface="Arial" panose="020B0604020202020204" pitchFamily="34" charset="0"/>
              </a:rPr>
              <a:t>(wenn möglich)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5DCA915-6F2F-2898-5D25-351D0D5F07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583238"/>
            <a:ext cx="88392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>
                <a:solidFill>
                  <a:srgbClr val="FC0000"/>
                </a:solidFill>
              </a:rPr>
              <a:t>Auch bei ausgelöster Sicherheitsbatterieklemme muss </a:t>
            </a:r>
          </a:p>
          <a:p>
            <a:pPr algn="ctr" eaLnBrk="1" hangingPunct="1">
              <a:spcBef>
                <a:spcPct val="20000"/>
              </a:spcBef>
            </a:pPr>
            <a:r>
              <a:rPr lang="de-DE" altLang="de-DE" sz="2000">
                <a:solidFill>
                  <a:srgbClr val="FC0000"/>
                </a:solidFill>
              </a:rPr>
              <a:t>die Batterie abgeklemmt werden!</a:t>
            </a:r>
          </a:p>
        </p:txBody>
      </p:sp>
      <p:pic>
        <p:nvPicPr>
          <p:cNvPr id="5" name="Picture 4" descr="Sicherheitsbatterieklemme">
            <a:extLst>
              <a:ext uri="{FF2B5EF4-FFF2-40B4-BE49-F238E27FC236}">
                <a16:creationId xmlns:a16="http://schemas.microsoft.com/office/drawing/2014/main" id="{591D8D8F-B5FF-98F2-0D78-343C77533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125663"/>
            <a:ext cx="5041900" cy="33162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56912923-2AAF-9974-1571-10C9158615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262063"/>
            <a:ext cx="7772400" cy="609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u="sng" kern="0" dirty="0">
                <a:solidFill>
                  <a:prstClr val="black"/>
                </a:solidFill>
                <a:latin typeface="Arial" panose="020B0604020202020204" pitchFamily="34" charset="0"/>
              </a:rPr>
              <a:t>Batterie(n) abklemmen </a:t>
            </a:r>
            <a:r>
              <a:rPr lang="de-DE" altLang="de-DE" u="sng" kern="0" dirty="0">
                <a:solidFill>
                  <a:srgbClr val="FF0000"/>
                </a:solidFill>
                <a:latin typeface="Arial" panose="020B0604020202020204" pitchFamily="34" charset="0"/>
              </a:rPr>
              <a:t>(wenn möglich)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Grafik 4">
            <a:extLst>
              <a:ext uri="{FF2B5EF4-FFF2-40B4-BE49-F238E27FC236}">
                <a16:creationId xmlns:a16="http://schemas.microsoft.com/office/drawing/2014/main" id="{1D844598-53D1-7274-8224-BFD6B1737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038" y="536575"/>
            <a:ext cx="6132512" cy="46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hteck 5">
            <a:extLst>
              <a:ext uri="{FF2B5EF4-FFF2-40B4-BE49-F238E27FC236}">
                <a16:creationId xmlns:a16="http://schemas.microsoft.com/office/drawing/2014/main" id="{619BC920-B9A0-7CC2-2B57-A568D28FDB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8138" y="1611313"/>
            <a:ext cx="3270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sz="2800" u="sng">
                <a:solidFill>
                  <a:schemeClr val="tx1"/>
                </a:solidFill>
              </a:rPr>
              <a:t>Spreizer SP 53 BS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2B3CDFF5-6E8F-BEA8-97F4-38686DF83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505325"/>
            <a:ext cx="3319463" cy="1616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Spreizkraft im Arbeitsbereich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Zugkraft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Spreizweg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Gewicht</a:t>
            </a: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C4EB82C2-94A2-5830-3EBE-09EE32C952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548188"/>
            <a:ext cx="2667000" cy="1616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53-421 KN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100 KN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800 mm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20,3 kg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  <p:bldP spid="9" grpId="0" build="p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3">
            <a:extLst>
              <a:ext uri="{FF2B5EF4-FFF2-40B4-BE49-F238E27FC236}">
                <a16:creationId xmlns:a16="http://schemas.microsoft.com/office/drawing/2014/main" id="{DA9776EF-B0D4-8050-8973-0B4CA900C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1443038"/>
            <a:ext cx="670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2400" u="sng">
                <a:solidFill>
                  <a:srgbClr val="000000"/>
                </a:solidFill>
              </a:rPr>
              <a:t>Zwei- bis dreifacher Brandschutz</a:t>
            </a:r>
          </a:p>
        </p:txBody>
      </p:sp>
      <p:sp>
        <p:nvSpPr>
          <p:cNvPr id="5" name="Text Box 26">
            <a:extLst>
              <a:ext uri="{FF2B5EF4-FFF2-40B4-BE49-F238E27FC236}">
                <a16:creationId xmlns:a16="http://schemas.microsoft.com/office/drawing/2014/main" id="{82D3CD15-678B-3AB4-E392-5BA3AAC28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2595563"/>
            <a:ext cx="7470775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Ziel der Sicherstellung des Brandschutzes ist es, Entstehungsbrände in den beteiligten Unfallfahrzeugen zu verhindern bzw. schnell und wirkungsvoll zu bekämpfen.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Im Falle einer Brandentstehung ist parallel zu den ersten Brandbekämpfungsmaßnahmen ggf. Atemschutz anzulegen.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2C210688-110D-26A3-BD7B-CABA4796CE1F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5226050"/>
            <a:ext cx="2738438" cy="1074738"/>
            <a:chOff x="1498" y="3230"/>
            <a:chExt cx="1725" cy="677"/>
          </a:xfrm>
        </p:grpSpPr>
        <p:grpSp>
          <p:nvGrpSpPr>
            <p:cNvPr id="65557" name="Group 3">
              <a:extLst>
                <a:ext uri="{FF2B5EF4-FFF2-40B4-BE49-F238E27FC236}">
                  <a16:creationId xmlns:a16="http://schemas.microsoft.com/office/drawing/2014/main" id="{3953DC2D-D782-019D-1A96-B5A7F36D95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98" y="3230"/>
              <a:ext cx="1725" cy="677"/>
              <a:chOff x="1498" y="3230"/>
              <a:chExt cx="1725" cy="677"/>
            </a:xfrm>
          </p:grpSpPr>
          <p:sp>
            <p:nvSpPr>
              <p:cNvPr id="7" name="Freeform 4">
                <a:extLst>
                  <a:ext uri="{FF2B5EF4-FFF2-40B4-BE49-F238E27FC236}">
                    <a16:creationId xmlns:a16="http://schemas.microsoft.com/office/drawing/2014/main" id="{28AB6F57-7D38-F23E-AADD-B972B2E0E1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8" y="3404"/>
                <a:ext cx="57" cy="503"/>
              </a:xfrm>
              <a:custGeom>
                <a:avLst/>
                <a:gdLst>
                  <a:gd name="T0" fmla="*/ 0 w 116"/>
                  <a:gd name="T1" fmla="*/ 1 h 1005"/>
                  <a:gd name="T2" fmla="*/ 0 w 116"/>
                  <a:gd name="T3" fmla="*/ 1 h 1005"/>
                  <a:gd name="T4" fmla="*/ 0 w 116"/>
                  <a:gd name="T5" fmla="*/ 1 h 1005"/>
                  <a:gd name="T6" fmla="*/ 0 w 116"/>
                  <a:gd name="T7" fmla="*/ 0 h 1005"/>
                  <a:gd name="T8" fmla="*/ 0 w 116"/>
                  <a:gd name="T9" fmla="*/ 1 h 100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6"/>
                  <a:gd name="T16" fmla="*/ 0 h 1005"/>
                  <a:gd name="T17" fmla="*/ 116 w 116"/>
                  <a:gd name="T18" fmla="*/ 1005 h 100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6" h="1005">
                    <a:moveTo>
                      <a:pt x="116" y="83"/>
                    </a:moveTo>
                    <a:lnTo>
                      <a:pt x="116" y="1005"/>
                    </a:lnTo>
                    <a:lnTo>
                      <a:pt x="0" y="917"/>
                    </a:lnTo>
                    <a:lnTo>
                      <a:pt x="0" y="0"/>
                    </a:lnTo>
                    <a:lnTo>
                      <a:pt x="116" y="83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2400" b="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8" name="Freeform 5">
                <a:extLst>
                  <a:ext uri="{FF2B5EF4-FFF2-40B4-BE49-F238E27FC236}">
                    <a16:creationId xmlns:a16="http://schemas.microsoft.com/office/drawing/2014/main" id="{4EACA760-982C-38E0-118C-BA8AE4BBB5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8" y="3230"/>
                <a:ext cx="885" cy="216"/>
              </a:xfrm>
              <a:custGeom>
                <a:avLst/>
                <a:gdLst>
                  <a:gd name="T0" fmla="*/ 0 w 1770"/>
                  <a:gd name="T1" fmla="*/ 1 h 430"/>
                  <a:gd name="T2" fmla="*/ 1 w 1770"/>
                  <a:gd name="T3" fmla="*/ 1 h 430"/>
                  <a:gd name="T4" fmla="*/ 1 w 1770"/>
                  <a:gd name="T5" fmla="*/ 1 h 430"/>
                  <a:gd name="T6" fmla="*/ 1 w 1770"/>
                  <a:gd name="T7" fmla="*/ 0 h 430"/>
                  <a:gd name="T8" fmla="*/ 0 w 1770"/>
                  <a:gd name="T9" fmla="*/ 1 h 4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0"/>
                  <a:gd name="T16" fmla="*/ 0 h 430"/>
                  <a:gd name="T17" fmla="*/ 1770 w 1770"/>
                  <a:gd name="T18" fmla="*/ 430 h 4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0" h="430">
                    <a:moveTo>
                      <a:pt x="0" y="347"/>
                    </a:moveTo>
                    <a:lnTo>
                      <a:pt x="116" y="430"/>
                    </a:lnTo>
                    <a:lnTo>
                      <a:pt x="1770" y="74"/>
                    </a:lnTo>
                    <a:lnTo>
                      <a:pt x="1679" y="0"/>
                    </a:lnTo>
                    <a:lnTo>
                      <a:pt x="0" y="347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2400" b="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Freeform 6">
                <a:extLst>
                  <a:ext uri="{FF2B5EF4-FFF2-40B4-BE49-F238E27FC236}">
                    <a16:creationId xmlns:a16="http://schemas.microsoft.com/office/drawing/2014/main" id="{CB38EB3B-917C-1929-EEBE-B613C32200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5" y="3230"/>
                <a:ext cx="888" cy="211"/>
              </a:xfrm>
              <a:custGeom>
                <a:avLst/>
                <a:gdLst>
                  <a:gd name="T0" fmla="*/ 0 w 1774"/>
                  <a:gd name="T1" fmla="*/ 0 h 423"/>
                  <a:gd name="T2" fmla="*/ 1 w 1774"/>
                  <a:gd name="T3" fmla="*/ 0 h 423"/>
                  <a:gd name="T4" fmla="*/ 1 w 1774"/>
                  <a:gd name="T5" fmla="*/ 0 h 423"/>
                  <a:gd name="T6" fmla="*/ 1 w 1774"/>
                  <a:gd name="T7" fmla="*/ 0 h 423"/>
                  <a:gd name="T8" fmla="*/ 0 w 1774"/>
                  <a:gd name="T9" fmla="*/ 0 h 4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4"/>
                  <a:gd name="T16" fmla="*/ 0 h 423"/>
                  <a:gd name="T17" fmla="*/ 1774 w 1774"/>
                  <a:gd name="T18" fmla="*/ 423 h 4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4" h="423">
                    <a:moveTo>
                      <a:pt x="0" y="0"/>
                    </a:moveTo>
                    <a:lnTo>
                      <a:pt x="93" y="76"/>
                    </a:lnTo>
                    <a:lnTo>
                      <a:pt x="1774" y="423"/>
                    </a:lnTo>
                    <a:lnTo>
                      <a:pt x="1664" y="3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2400" b="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 7">
                <a:extLst>
                  <a:ext uri="{FF2B5EF4-FFF2-40B4-BE49-F238E27FC236}">
                    <a16:creationId xmlns:a16="http://schemas.microsoft.com/office/drawing/2014/main" id="{BB416F9C-6408-ED12-4B2F-7B4C85DDFA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5" y="3267"/>
                <a:ext cx="1668" cy="640"/>
              </a:xfrm>
              <a:custGeom>
                <a:avLst/>
                <a:gdLst>
                  <a:gd name="T0" fmla="*/ 0 w 3334"/>
                  <a:gd name="T1" fmla="*/ 1 h 1278"/>
                  <a:gd name="T2" fmla="*/ 0 w 3334"/>
                  <a:gd name="T3" fmla="*/ 1 h 1278"/>
                  <a:gd name="T4" fmla="*/ 1 w 3334"/>
                  <a:gd name="T5" fmla="*/ 1 h 1278"/>
                  <a:gd name="T6" fmla="*/ 1 w 3334"/>
                  <a:gd name="T7" fmla="*/ 1 h 1278"/>
                  <a:gd name="T8" fmla="*/ 1 w 3334"/>
                  <a:gd name="T9" fmla="*/ 0 h 1278"/>
                  <a:gd name="T10" fmla="*/ 0 w 3334"/>
                  <a:gd name="T11" fmla="*/ 1 h 127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34"/>
                  <a:gd name="T19" fmla="*/ 0 h 1278"/>
                  <a:gd name="T20" fmla="*/ 3334 w 3334"/>
                  <a:gd name="T21" fmla="*/ 1278 h 127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34" h="1278">
                    <a:moveTo>
                      <a:pt x="0" y="356"/>
                    </a:moveTo>
                    <a:lnTo>
                      <a:pt x="0" y="1278"/>
                    </a:lnTo>
                    <a:lnTo>
                      <a:pt x="3334" y="1278"/>
                    </a:lnTo>
                    <a:lnTo>
                      <a:pt x="3334" y="347"/>
                    </a:lnTo>
                    <a:lnTo>
                      <a:pt x="1653" y="0"/>
                    </a:lnTo>
                    <a:lnTo>
                      <a:pt x="0" y="356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2400" b="0" kern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" name="Text Box 8">
              <a:extLst>
                <a:ext uri="{FF2B5EF4-FFF2-40B4-BE49-F238E27FC236}">
                  <a16:creationId xmlns:a16="http://schemas.microsoft.com/office/drawing/2014/main" id="{8673FA76-B6BB-0AF6-DF72-ABCD6AB941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2" y="3417"/>
              <a:ext cx="960" cy="32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de-DE" altLang="de-DE" sz="2800" b="0" kern="0">
                  <a:solidFill>
                    <a:prstClr val="white"/>
                  </a:solidFill>
                  <a:latin typeface="Arial" panose="020B0604020202020204" pitchFamily="34" charset="0"/>
                </a:rPr>
                <a:t>Pulver</a:t>
              </a:r>
              <a:endParaRPr lang="de-DE" altLang="de-DE" b="0" ker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B115C2F9-766A-F984-9610-7BD1112952DE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2635250"/>
            <a:ext cx="2738438" cy="1074738"/>
            <a:chOff x="1498" y="2701"/>
            <a:chExt cx="1725" cy="677"/>
          </a:xfrm>
        </p:grpSpPr>
        <p:grpSp>
          <p:nvGrpSpPr>
            <p:cNvPr id="65551" name="Group 10">
              <a:extLst>
                <a:ext uri="{FF2B5EF4-FFF2-40B4-BE49-F238E27FC236}">
                  <a16:creationId xmlns:a16="http://schemas.microsoft.com/office/drawing/2014/main" id="{52BBFCEA-8D65-C277-FB8A-A3BF77C519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98" y="2701"/>
              <a:ext cx="1725" cy="677"/>
              <a:chOff x="1498" y="2701"/>
              <a:chExt cx="1725" cy="677"/>
            </a:xfrm>
          </p:grpSpPr>
          <p:sp>
            <p:nvSpPr>
              <p:cNvPr id="14" name="Freeform 11">
                <a:extLst>
                  <a:ext uri="{FF2B5EF4-FFF2-40B4-BE49-F238E27FC236}">
                    <a16:creationId xmlns:a16="http://schemas.microsoft.com/office/drawing/2014/main" id="{153126C4-2C40-F91C-72D9-E7E946B89A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8" y="2875"/>
                <a:ext cx="57" cy="503"/>
              </a:xfrm>
              <a:custGeom>
                <a:avLst/>
                <a:gdLst>
                  <a:gd name="T0" fmla="*/ 0 w 116"/>
                  <a:gd name="T1" fmla="*/ 1 h 1005"/>
                  <a:gd name="T2" fmla="*/ 0 w 116"/>
                  <a:gd name="T3" fmla="*/ 1 h 1005"/>
                  <a:gd name="T4" fmla="*/ 0 w 116"/>
                  <a:gd name="T5" fmla="*/ 1 h 1005"/>
                  <a:gd name="T6" fmla="*/ 0 w 116"/>
                  <a:gd name="T7" fmla="*/ 0 h 1005"/>
                  <a:gd name="T8" fmla="*/ 0 w 116"/>
                  <a:gd name="T9" fmla="*/ 1 h 100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6"/>
                  <a:gd name="T16" fmla="*/ 0 h 1005"/>
                  <a:gd name="T17" fmla="*/ 116 w 116"/>
                  <a:gd name="T18" fmla="*/ 1005 h 100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6" h="1005">
                    <a:moveTo>
                      <a:pt x="116" y="82"/>
                    </a:moveTo>
                    <a:lnTo>
                      <a:pt x="116" y="1005"/>
                    </a:lnTo>
                    <a:lnTo>
                      <a:pt x="0" y="917"/>
                    </a:lnTo>
                    <a:lnTo>
                      <a:pt x="0" y="0"/>
                    </a:lnTo>
                    <a:lnTo>
                      <a:pt x="116" y="8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2400" b="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Freeform 12">
                <a:extLst>
                  <a:ext uri="{FF2B5EF4-FFF2-40B4-BE49-F238E27FC236}">
                    <a16:creationId xmlns:a16="http://schemas.microsoft.com/office/drawing/2014/main" id="{3476D2C9-4023-2D3E-D6F9-81E8A759AC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8" y="2702"/>
                <a:ext cx="885" cy="214"/>
              </a:xfrm>
              <a:custGeom>
                <a:avLst/>
                <a:gdLst>
                  <a:gd name="T0" fmla="*/ 0 w 1770"/>
                  <a:gd name="T1" fmla="*/ 0 h 429"/>
                  <a:gd name="T2" fmla="*/ 1 w 1770"/>
                  <a:gd name="T3" fmla="*/ 0 h 429"/>
                  <a:gd name="T4" fmla="*/ 1 w 1770"/>
                  <a:gd name="T5" fmla="*/ 0 h 429"/>
                  <a:gd name="T6" fmla="*/ 1 w 1770"/>
                  <a:gd name="T7" fmla="*/ 0 h 429"/>
                  <a:gd name="T8" fmla="*/ 0 w 1770"/>
                  <a:gd name="T9" fmla="*/ 0 h 42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0"/>
                  <a:gd name="T16" fmla="*/ 0 h 429"/>
                  <a:gd name="T17" fmla="*/ 1770 w 1770"/>
                  <a:gd name="T18" fmla="*/ 429 h 42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0" h="429">
                    <a:moveTo>
                      <a:pt x="0" y="347"/>
                    </a:moveTo>
                    <a:lnTo>
                      <a:pt x="116" y="429"/>
                    </a:lnTo>
                    <a:lnTo>
                      <a:pt x="1770" y="74"/>
                    </a:lnTo>
                    <a:lnTo>
                      <a:pt x="1679" y="0"/>
                    </a:lnTo>
                    <a:lnTo>
                      <a:pt x="0" y="347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2400" b="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13">
                <a:extLst>
                  <a:ext uri="{FF2B5EF4-FFF2-40B4-BE49-F238E27FC236}">
                    <a16:creationId xmlns:a16="http://schemas.microsoft.com/office/drawing/2014/main" id="{2A9F6B56-C845-B764-EE9C-9C7F9DE776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5" y="2701"/>
                <a:ext cx="888" cy="211"/>
              </a:xfrm>
              <a:custGeom>
                <a:avLst/>
                <a:gdLst>
                  <a:gd name="T0" fmla="*/ 0 w 1774"/>
                  <a:gd name="T1" fmla="*/ 0 h 421"/>
                  <a:gd name="T2" fmla="*/ 1 w 1774"/>
                  <a:gd name="T3" fmla="*/ 1 h 421"/>
                  <a:gd name="T4" fmla="*/ 1 w 1774"/>
                  <a:gd name="T5" fmla="*/ 1 h 421"/>
                  <a:gd name="T6" fmla="*/ 1 w 1774"/>
                  <a:gd name="T7" fmla="*/ 1 h 421"/>
                  <a:gd name="T8" fmla="*/ 0 w 1774"/>
                  <a:gd name="T9" fmla="*/ 0 h 4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4"/>
                  <a:gd name="T16" fmla="*/ 0 h 421"/>
                  <a:gd name="T17" fmla="*/ 1774 w 1774"/>
                  <a:gd name="T18" fmla="*/ 421 h 4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4" h="421">
                    <a:moveTo>
                      <a:pt x="0" y="0"/>
                    </a:moveTo>
                    <a:lnTo>
                      <a:pt x="93" y="76"/>
                    </a:lnTo>
                    <a:lnTo>
                      <a:pt x="1774" y="421"/>
                    </a:lnTo>
                    <a:lnTo>
                      <a:pt x="1664" y="3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2400" b="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Freeform 14">
                <a:extLst>
                  <a:ext uri="{FF2B5EF4-FFF2-40B4-BE49-F238E27FC236}">
                    <a16:creationId xmlns:a16="http://schemas.microsoft.com/office/drawing/2014/main" id="{E98E6F60-1979-2661-CCA2-ED2CDEC000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5" y="2739"/>
                <a:ext cx="1668" cy="639"/>
              </a:xfrm>
              <a:custGeom>
                <a:avLst/>
                <a:gdLst>
                  <a:gd name="T0" fmla="*/ 0 w 3334"/>
                  <a:gd name="T1" fmla="*/ 1 h 1278"/>
                  <a:gd name="T2" fmla="*/ 0 w 3334"/>
                  <a:gd name="T3" fmla="*/ 1 h 1278"/>
                  <a:gd name="T4" fmla="*/ 1 w 3334"/>
                  <a:gd name="T5" fmla="*/ 1 h 1278"/>
                  <a:gd name="T6" fmla="*/ 1 w 3334"/>
                  <a:gd name="T7" fmla="*/ 1 h 1278"/>
                  <a:gd name="T8" fmla="*/ 1 w 3334"/>
                  <a:gd name="T9" fmla="*/ 1 h 1278"/>
                  <a:gd name="T10" fmla="*/ 1 w 3334"/>
                  <a:gd name="T11" fmla="*/ 0 h 1278"/>
                  <a:gd name="T12" fmla="*/ 0 w 3334"/>
                  <a:gd name="T13" fmla="*/ 1 h 12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334"/>
                  <a:gd name="T22" fmla="*/ 0 h 1278"/>
                  <a:gd name="T23" fmla="*/ 3334 w 3334"/>
                  <a:gd name="T24" fmla="*/ 1278 h 127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334" h="1278">
                    <a:moveTo>
                      <a:pt x="0" y="355"/>
                    </a:moveTo>
                    <a:lnTo>
                      <a:pt x="0" y="1278"/>
                    </a:lnTo>
                    <a:lnTo>
                      <a:pt x="1662" y="931"/>
                    </a:lnTo>
                    <a:lnTo>
                      <a:pt x="3334" y="1278"/>
                    </a:lnTo>
                    <a:lnTo>
                      <a:pt x="3334" y="345"/>
                    </a:lnTo>
                    <a:lnTo>
                      <a:pt x="1653" y="0"/>
                    </a:lnTo>
                    <a:lnTo>
                      <a:pt x="0" y="355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2400" b="0" kern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3" name="Text Box 15">
              <a:extLst>
                <a:ext uri="{FF2B5EF4-FFF2-40B4-BE49-F238E27FC236}">
                  <a16:creationId xmlns:a16="http://schemas.microsoft.com/office/drawing/2014/main" id="{D3D787E7-7316-00E6-68D1-8408610F3B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6" y="2837"/>
              <a:ext cx="1010" cy="33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de-DE" altLang="de-DE" sz="2800" b="0" kern="0" dirty="0">
                  <a:solidFill>
                    <a:prstClr val="black"/>
                  </a:solidFill>
                  <a:latin typeface="Arial" panose="020B0604020202020204" pitchFamily="34" charset="0"/>
                </a:rPr>
                <a:t>Schaum</a:t>
              </a:r>
              <a:endParaRPr lang="de-DE" altLang="de-DE" b="0" kern="0" dirty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E7B00955-2863-9D24-9C4D-11AC47F1D256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3854450"/>
            <a:ext cx="2740025" cy="1074738"/>
            <a:chOff x="1502" y="2168"/>
            <a:chExt cx="1726" cy="677"/>
          </a:xfrm>
        </p:grpSpPr>
        <p:grpSp>
          <p:nvGrpSpPr>
            <p:cNvPr id="65545" name="Group 17">
              <a:extLst>
                <a:ext uri="{FF2B5EF4-FFF2-40B4-BE49-F238E27FC236}">
                  <a16:creationId xmlns:a16="http://schemas.microsoft.com/office/drawing/2014/main" id="{603A57D5-5D3B-3BB2-7D1C-276AECDCE1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2" y="2168"/>
              <a:ext cx="1726" cy="677"/>
              <a:chOff x="1502" y="2168"/>
              <a:chExt cx="1726" cy="677"/>
            </a:xfrm>
          </p:grpSpPr>
          <p:sp>
            <p:nvSpPr>
              <p:cNvPr id="21" name="Freeform 18">
                <a:extLst>
                  <a:ext uri="{FF2B5EF4-FFF2-40B4-BE49-F238E27FC236}">
                    <a16:creationId xmlns:a16="http://schemas.microsoft.com/office/drawing/2014/main" id="{A326EF16-D01A-1EDA-627B-D569407EEE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2" y="2341"/>
                <a:ext cx="58" cy="504"/>
              </a:xfrm>
              <a:custGeom>
                <a:avLst/>
                <a:gdLst>
                  <a:gd name="T0" fmla="*/ 1 w 116"/>
                  <a:gd name="T1" fmla="*/ 1 h 1007"/>
                  <a:gd name="T2" fmla="*/ 1 w 116"/>
                  <a:gd name="T3" fmla="*/ 1 h 1007"/>
                  <a:gd name="T4" fmla="*/ 0 w 116"/>
                  <a:gd name="T5" fmla="*/ 1 h 1007"/>
                  <a:gd name="T6" fmla="*/ 0 w 116"/>
                  <a:gd name="T7" fmla="*/ 0 h 1007"/>
                  <a:gd name="T8" fmla="*/ 1 w 116"/>
                  <a:gd name="T9" fmla="*/ 1 h 10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6"/>
                  <a:gd name="T16" fmla="*/ 0 h 1007"/>
                  <a:gd name="T17" fmla="*/ 116 w 116"/>
                  <a:gd name="T18" fmla="*/ 1007 h 100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6" h="1007">
                    <a:moveTo>
                      <a:pt x="116" y="83"/>
                    </a:moveTo>
                    <a:lnTo>
                      <a:pt x="116" y="1007"/>
                    </a:lnTo>
                    <a:lnTo>
                      <a:pt x="0" y="919"/>
                    </a:lnTo>
                    <a:lnTo>
                      <a:pt x="0" y="0"/>
                    </a:lnTo>
                    <a:lnTo>
                      <a:pt x="116" y="83"/>
                    </a:lnTo>
                    <a:close/>
                  </a:path>
                </a:pathLst>
              </a:custGeom>
              <a:solidFill>
                <a:srgbClr val="C0504D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2400" b="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 19">
                <a:extLst>
                  <a:ext uri="{FF2B5EF4-FFF2-40B4-BE49-F238E27FC236}">
                    <a16:creationId xmlns:a16="http://schemas.microsoft.com/office/drawing/2014/main" id="{7955813B-AF2A-D570-D555-78103DD71D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2" y="2169"/>
                <a:ext cx="885" cy="214"/>
              </a:xfrm>
              <a:custGeom>
                <a:avLst/>
                <a:gdLst>
                  <a:gd name="T0" fmla="*/ 0 w 1770"/>
                  <a:gd name="T1" fmla="*/ 1 h 428"/>
                  <a:gd name="T2" fmla="*/ 1 w 1770"/>
                  <a:gd name="T3" fmla="*/ 1 h 428"/>
                  <a:gd name="T4" fmla="*/ 1 w 1770"/>
                  <a:gd name="T5" fmla="*/ 1 h 428"/>
                  <a:gd name="T6" fmla="*/ 1 w 1770"/>
                  <a:gd name="T7" fmla="*/ 0 h 428"/>
                  <a:gd name="T8" fmla="*/ 0 w 1770"/>
                  <a:gd name="T9" fmla="*/ 1 h 4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0"/>
                  <a:gd name="T16" fmla="*/ 0 h 428"/>
                  <a:gd name="T17" fmla="*/ 1770 w 1770"/>
                  <a:gd name="T18" fmla="*/ 428 h 4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0" h="428">
                    <a:moveTo>
                      <a:pt x="0" y="345"/>
                    </a:moveTo>
                    <a:lnTo>
                      <a:pt x="116" y="428"/>
                    </a:lnTo>
                    <a:lnTo>
                      <a:pt x="1770" y="74"/>
                    </a:lnTo>
                    <a:lnTo>
                      <a:pt x="1678" y="0"/>
                    </a:lnTo>
                    <a:lnTo>
                      <a:pt x="0" y="345"/>
                    </a:lnTo>
                    <a:close/>
                  </a:path>
                </a:pathLst>
              </a:custGeom>
              <a:solidFill>
                <a:srgbClr val="C0504D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2400" b="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20">
                <a:extLst>
                  <a:ext uri="{FF2B5EF4-FFF2-40B4-BE49-F238E27FC236}">
                    <a16:creationId xmlns:a16="http://schemas.microsoft.com/office/drawing/2014/main" id="{70C150B3-C48F-DF3D-9F18-8979513A34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0" y="2168"/>
                <a:ext cx="888" cy="210"/>
              </a:xfrm>
              <a:custGeom>
                <a:avLst/>
                <a:gdLst>
                  <a:gd name="T0" fmla="*/ 0 w 1775"/>
                  <a:gd name="T1" fmla="*/ 0 h 421"/>
                  <a:gd name="T2" fmla="*/ 1 w 1775"/>
                  <a:gd name="T3" fmla="*/ 0 h 421"/>
                  <a:gd name="T4" fmla="*/ 1 w 1775"/>
                  <a:gd name="T5" fmla="*/ 0 h 421"/>
                  <a:gd name="T6" fmla="*/ 1 w 1775"/>
                  <a:gd name="T7" fmla="*/ 0 h 421"/>
                  <a:gd name="T8" fmla="*/ 0 w 1775"/>
                  <a:gd name="T9" fmla="*/ 0 h 4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5"/>
                  <a:gd name="T16" fmla="*/ 0 h 421"/>
                  <a:gd name="T17" fmla="*/ 1775 w 1775"/>
                  <a:gd name="T18" fmla="*/ 421 h 4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5" h="421">
                    <a:moveTo>
                      <a:pt x="0" y="0"/>
                    </a:moveTo>
                    <a:lnTo>
                      <a:pt x="93" y="76"/>
                    </a:lnTo>
                    <a:lnTo>
                      <a:pt x="1775" y="421"/>
                    </a:lnTo>
                    <a:lnTo>
                      <a:pt x="1664" y="3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504D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2400" b="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Freeform 21">
                <a:extLst>
                  <a:ext uri="{FF2B5EF4-FFF2-40B4-BE49-F238E27FC236}">
                    <a16:creationId xmlns:a16="http://schemas.microsoft.com/office/drawing/2014/main" id="{50630D25-1110-E005-8DF2-8F7C2AEE38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0" y="2206"/>
                <a:ext cx="1668" cy="639"/>
              </a:xfrm>
              <a:custGeom>
                <a:avLst/>
                <a:gdLst>
                  <a:gd name="T0" fmla="*/ 0 w 3334"/>
                  <a:gd name="T1" fmla="*/ 1 h 1278"/>
                  <a:gd name="T2" fmla="*/ 0 w 3334"/>
                  <a:gd name="T3" fmla="*/ 1 h 1278"/>
                  <a:gd name="T4" fmla="*/ 1 w 3334"/>
                  <a:gd name="T5" fmla="*/ 1 h 1278"/>
                  <a:gd name="T6" fmla="*/ 1 w 3334"/>
                  <a:gd name="T7" fmla="*/ 1 h 1278"/>
                  <a:gd name="T8" fmla="*/ 1 w 3334"/>
                  <a:gd name="T9" fmla="*/ 1 h 1278"/>
                  <a:gd name="T10" fmla="*/ 1 w 3334"/>
                  <a:gd name="T11" fmla="*/ 0 h 1278"/>
                  <a:gd name="T12" fmla="*/ 0 w 3334"/>
                  <a:gd name="T13" fmla="*/ 1 h 12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334"/>
                  <a:gd name="T22" fmla="*/ 0 h 1278"/>
                  <a:gd name="T23" fmla="*/ 3334 w 3334"/>
                  <a:gd name="T24" fmla="*/ 1278 h 127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334" h="1278">
                    <a:moveTo>
                      <a:pt x="0" y="354"/>
                    </a:moveTo>
                    <a:lnTo>
                      <a:pt x="0" y="1278"/>
                    </a:lnTo>
                    <a:lnTo>
                      <a:pt x="1662" y="931"/>
                    </a:lnTo>
                    <a:lnTo>
                      <a:pt x="3334" y="1278"/>
                    </a:lnTo>
                    <a:lnTo>
                      <a:pt x="3334" y="345"/>
                    </a:lnTo>
                    <a:lnTo>
                      <a:pt x="1652" y="0"/>
                    </a:lnTo>
                    <a:lnTo>
                      <a:pt x="0" y="354"/>
                    </a:lnTo>
                    <a:close/>
                  </a:path>
                </a:pathLst>
              </a:custGeom>
              <a:solidFill>
                <a:srgbClr val="C0504D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2400" b="0" kern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0" name="Text Box 22">
              <a:extLst>
                <a:ext uri="{FF2B5EF4-FFF2-40B4-BE49-F238E27FC236}">
                  <a16:creationId xmlns:a16="http://schemas.microsoft.com/office/drawing/2014/main" id="{F933B4BA-EEDD-6040-6305-8F93C02CA7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2" y="2304"/>
              <a:ext cx="1008" cy="327"/>
            </a:xfrm>
            <a:prstGeom prst="rect">
              <a:avLst/>
            </a:prstGeom>
            <a:solidFill>
              <a:srgbClr val="C0504D"/>
            </a:solidFill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de-DE" altLang="de-DE" sz="2800" b="0" kern="0">
                  <a:solidFill>
                    <a:prstClr val="white"/>
                  </a:solidFill>
                  <a:latin typeface="Arial" panose="020B0604020202020204" pitchFamily="34" charset="0"/>
                </a:rPr>
                <a:t>Wasser</a:t>
              </a:r>
              <a:endParaRPr lang="de-DE" altLang="de-DE" b="0" kern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65541" name="Rectangle 23">
            <a:extLst>
              <a:ext uri="{FF2B5EF4-FFF2-40B4-BE49-F238E27FC236}">
                <a16:creationId xmlns:a16="http://schemas.microsoft.com/office/drawing/2014/main" id="{B71C46B6-91C9-F93F-E867-D1530DDD7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7638" y="1443038"/>
            <a:ext cx="670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2400" u="sng">
                <a:solidFill>
                  <a:srgbClr val="000000"/>
                </a:solidFill>
              </a:rPr>
              <a:t>Zwei- bis dreifacher Brandschutz</a:t>
            </a:r>
          </a:p>
        </p:txBody>
      </p:sp>
      <p:sp>
        <p:nvSpPr>
          <p:cNvPr id="26" name="Text Box 25">
            <a:extLst>
              <a:ext uri="{FF2B5EF4-FFF2-40B4-BE49-F238E27FC236}">
                <a16:creationId xmlns:a16="http://schemas.microsoft.com/office/drawing/2014/main" id="{372BD573-EED1-5E8A-513E-3DB5EC317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5454650"/>
            <a:ext cx="5181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Tragbarer Feuerlöscher innerhalb des Bereitstellungsraums</a:t>
            </a:r>
          </a:p>
        </p:txBody>
      </p:sp>
      <p:sp>
        <p:nvSpPr>
          <p:cNvPr id="27" name="Text Box 26">
            <a:extLst>
              <a:ext uri="{FF2B5EF4-FFF2-40B4-BE49-F238E27FC236}">
                <a16:creationId xmlns:a16="http://schemas.microsoft.com/office/drawing/2014/main" id="{3199C992-C727-FCCA-4964-C92CD8E567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2940050"/>
            <a:ext cx="5105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Aufbau bei akuter Gefahr (wird durch die jeweilige Lage bestimmt)</a:t>
            </a:r>
          </a:p>
        </p:txBody>
      </p:sp>
      <p:sp>
        <p:nvSpPr>
          <p:cNvPr id="28" name="Text Box 27">
            <a:extLst>
              <a:ext uri="{FF2B5EF4-FFF2-40B4-BE49-F238E27FC236}">
                <a16:creationId xmlns:a16="http://schemas.microsoft.com/office/drawing/2014/main" id="{85CAA0EE-E85E-744F-80E3-4C31BB2D5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4159250"/>
            <a:ext cx="5410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Während des gesamten Rettungseinsatzes “Wasser am Rohr“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utoUpdateAnimBg="0"/>
      <p:bldP spid="27" grpId="0" autoUpdateAnimBg="0"/>
      <p:bldP spid="28" grpId="0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12">
            <a:extLst>
              <a:ext uri="{FF2B5EF4-FFF2-40B4-BE49-F238E27FC236}">
                <a16:creationId xmlns:a16="http://schemas.microsoft.com/office/drawing/2014/main" id="{9999A4CF-E65D-59D1-E835-4E498A4BE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68475"/>
            <a:ext cx="3859213" cy="469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6563" name="Rectangle 23">
            <a:extLst>
              <a:ext uri="{FF2B5EF4-FFF2-40B4-BE49-F238E27FC236}">
                <a16:creationId xmlns:a16="http://schemas.microsoft.com/office/drawing/2014/main" id="{CB1AB51E-BD47-B5A8-441B-307F190EEC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4075" y="1947863"/>
            <a:ext cx="29225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2000">
                <a:solidFill>
                  <a:schemeClr val="tx1"/>
                </a:solidFill>
              </a:rPr>
              <a:t>Absperrbereich </a:t>
            </a:r>
            <a:endParaRPr lang="de-DE" altLang="de-DE" sz="2000" u="sng">
              <a:solidFill>
                <a:schemeClr val="tx1"/>
              </a:solidFill>
            </a:endParaRPr>
          </a:p>
        </p:txBody>
      </p:sp>
      <p:sp>
        <p:nvSpPr>
          <p:cNvPr id="66564" name="Rectangle 23">
            <a:extLst>
              <a:ext uri="{FF2B5EF4-FFF2-40B4-BE49-F238E27FC236}">
                <a16:creationId xmlns:a16="http://schemas.microsoft.com/office/drawing/2014/main" id="{9926974C-4079-2B6D-B361-CEE230473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4075" y="2339975"/>
            <a:ext cx="4137025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b="0">
                <a:solidFill>
                  <a:schemeClr val="tx1"/>
                </a:solidFill>
              </a:rPr>
              <a:t>Dieser wird in seinem Umfang so groß gewählt, dass genügend Abstand zum</a:t>
            </a:r>
          </a:p>
          <a:p>
            <a:r>
              <a:rPr lang="de-DE" altLang="de-DE" b="0">
                <a:solidFill>
                  <a:schemeClr val="tx1"/>
                </a:solidFill>
              </a:rPr>
              <a:t>Arbeitsbereich gegeben ist. Er kann natürlich je nach Unfallszenario auch</a:t>
            </a:r>
          </a:p>
          <a:p>
            <a:r>
              <a:rPr lang="de-DE" altLang="de-DE" b="0">
                <a:solidFill>
                  <a:schemeClr val="tx1"/>
                </a:solidFill>
              </a:rPr>
              <a:t>vergrößert werden. Hier befinden sich Bereitstellung-, Aufstellungs- und</a:t>
            </a:r>
          </a:p>
          <a:p>
            <a:r>
              <a:rPr lang="de-DE" altLang="de-DE" b="0">
                <a:solidFill>
                  <a:schemeClr val="tx1"/>
                </a:solidFill>
              </a:rPr>
              <a:t>Bewegungsfläche für Einsatzkräfte und Einsatzmittel.</a:t>
            </a:r>
            <a:r>
              <a:rPr lang="de-DE" altLang="de-DE">
                <a:solidFill>
                  <a:schemeClr val="tx1"/>
                </a:solidFill>
              </a:rPr>
              <a:t> </a:t>
            </a:r>
            <a:endParaRPr lang="de-DE" altLang="de-DE" u="sng">
              <a:solidFill>
                <a:schemeClr val="tx1"/>
              </a:solidFill>
            </a:endParaRPr>
          </a:p>
        </p:txBody>
      </p:sp>
      <p:sp>
        <p:nvSpPr>
          <p:cNvPr id="66565" name="Rectangle 23">
            <a:extLst>
              <a:ext uri="{FF2B5EF4-FFF2-40B4-BE49-F238E27FC236}">
                <a16:creationId xmlns:a16="http://schemas.microsoft.com/office/drawing/2014/main" id="{C8BB75FF-B02A-9FEB-5B5C-E30C0A405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4075" y="4414838"/>
            <a:ext cx="29225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2000">
                <a:solidFill>
                  <a:schemeClr val="tx1"/>
                </a:solidFill>
              </a:rPr>
              <a:t>Arbeitsbereich </a:t>
            </a:r>
            <a:endParaRPr lang="de-DE" altLang="de-DE" sz="2000" u="sng">
              <a:solidFill>
                <a:schemeClr val="tx1"/>
              </a:solidFill>
            </a:endParaRPr>
          </a:p>
        </p:txBody>
      </p:sp>
      <p:sp>
        <p:nvSpPr>
          <p:cNvPr id="66566" name="Rectangle 23">
            <a:extLst>
              <a:ext uri="{FF2B5EF4-FFF2-40B4-BE49-F238E27FC236}">
                <a16:creationId xmlns:a16="http://schemas.microsoft.com/office/drawing/2014/main" id="{9CFAB9D7-BC6D-3049-9387-FC9DF26FE5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4075" y="4840288"/>
            <a:ext cx="41370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b="0">
                <a:solidFill>
                  <a:schemeClr val="tx1"/>
                </a:solidFill>
              </a:rPr>
              <a:t>Dieser sollte so angepasst werden, dass ein ungehindertes Arbeiten im Umfeld</a:t>
            </a:r>
          </a:p>
          <a:p>
            <a:r>
              <a:rPr lang="de-DE" altLang="de-DE" b="0">
                <a:solidFill>
                  <a:schemeClr val="tx1"/>
                </a:solidFill>
              </a:rPr>
              <a:t>des verunfallten Fahrzeuges gewährleistet ist. Hier befinden sich nur</a:t>
            </a:r>
          </a:p>
          <a:p>
            <a:r>
              <a:rPr lang="de-DE" altLang="de-DE" b="0">
                <a:solidFill>
                  <a:schemeClr val="tx1"/>
                </a:solidFill>
              </a:rPr>
              <a:t>Einsatzkräfte, die Maßnahmen zur Beseitigung der Gefahr durchführen.</a:t>
            </a:r>
          </a:p>
        </p:txBody>
      </p:sp>
      <p:sp>
        <p:nvSpPr>
          <p:cNvPr id="66567" name="Rectangle 23">
            <a:extLst>
              <a:ext uri="{FF2B5EF4-FFF2-40B4-BE49-F238E27FC236}">
                <a16:creationId xmlns:a16="http://schemas.microsoft.com/office/drawing/2014/main" id="{40D8742D-2F4E-E419-5784-9DA243441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1925" y="1293813"/>
            <a:ext cx="6705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2400">
                <a:solidFill>
                  <a:schemeClr val="tx1"/>
                </a:solidFill>
              </a:rPr>
              <a:t>Ordnung des Raums (Einsatzstelle)</a:t>
            </a:r>
            <a:endParaRPr lang="de-DE" altLang="de-DE" sz="2400" u="sng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/>
      <p:bldP spid="66564" grpId="0"/>
      <p:bldP spid="66565" grpId="0"/>
      <p:bldP spid="6656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3">
            <a:extLst>
              <a:ext uri="{FF2B5EF4-FFF2-40B4-BE49-F238E27FC236}">
                <a16:creationId xmlns:a16="http://schemas.microsoft.com/office/drawing/2014/main" id="{8E5A8003-2A04-FA45-437E-3B54F9AEE8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968375"/>
            <a:ext cx="83169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400" u="sng">
                <a:solidFill>
                  <a:srgbClr val="000000"/>
                </a:solidFill>
              </a:rPr>
              <a:t>Beispiel für Ablageplatz:</a:t>
            </a:r>
          </a:p>
        </p:txBody>
      </p:sp>
      <p:pic>
        <p:nvPicPr>
          <p:cNvPr id="5" name="Picture 3" descr="C:\Users\s\Pictures\Feuerwehr allgemein\DSCF3156.JPG">
            <a:extLst>
              <a:ext uri="{FF2B5EF4-FFF2-40B4-BE49-F238E27FC236}">
                <a16:creationId xmlns:a16="http://schemas.microsoft.com/office/drawing/2014/main" id="{BB50B6BC-D38B-1C8F-D645-968F62CBC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" y="1905000"/>
            <a:ext cx="5472113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028">
            <a:extLst>
              <a:ext uri="{FF2B5EF4-FFF2-40B4-BE49-F238E27FC236}">
                <a16:creationId xmlns:a16="http://schemas.microsoft.com/office/drawing/2014/main" id="{1AEE88BC-E6E3-E5CE-B5E9-0B201D22E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6975" y="1608138"/>
            <a:ext cx="2773363" cy="53546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Schere / </a:t>
            </a:r>
            <a:r>
              <a:rPr lang="de-DE" altLang="de-DE" sz="1800" b="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Spreizer</a:t>
            </a:r>
            <a:endParaRPr lang="de-DE" altLang="de-DE" sz="1800" b="0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Pedalschere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Rettungszylinder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Unterbau-Material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Säbelsäge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Erste-Hilfe-Rucksack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Glasmanagement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Airbag-Sicherung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Stab-Fast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Besen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Werkzeugkoffer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…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de-DE" altLang="de-DE" sz="1800" b="0" kern="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B9B3129E-9331-264F-8C13-5A8D510ADC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3838" y="6056313"/>
            <a:ext cx="4464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000">
                <a:solidFill>
                  <a:srgbClr val="000000"/>
                </a:solidFill>
              </a:rPr>
              <a:t>Aufgabe des Schlauchtrupps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68C27028-D86B-C2F1-5F27-3A41266F2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414463"/>
            <a:ext cx="6096000" cy="523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80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Sichern:</a:t>
            </a:r>
          </a:p>
        </p:txBody>
      </p:sp>
      <p:sp>
        <p:nvSpPr>
          <p:cNvPr id="5" name="Text Box 1028">
            <a:extLst>
              <a:ext uri="{FF2B5EF4-FFF2-40B4-BE49-F238E27FC236}">
                <a16:creationId xmlns:a16="http://schemas.microsoft.com/office/drawing/2014/main" id="{5F64390C-449C-43A7-7A74-45D64CA94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2192338"/>
            <a:ext cx="7086600" cy="32623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Verkehrsabsicherung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Brandschutz sicherstellen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Verunfalltes Fahrzeug stabilisieren / sichern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Zündung ausschalten / Batterie(n) abklemmen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000" b="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Einsatzselle</a:t>
            </a: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ausleuchten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Gefährliche Betriebsstoffe aufnehmen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….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el 1">
            <a:extLst>
              <a:ext uri="{FF2B5EF4-FFF2-40B4-BE49-F238E27FC236}">
                <a16:creationId xmlns:a16="http://schemas.microsoft.com/office/drawing/2014/main" id="{A2B47778-C81F-9E21-F366-42D69A2E7B2F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685800" y="1316038"/>
            <a:ext cx="77724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de-DE" altLang="de-DE" sz="2400" b="1"/>
              <a:t>Sicherung des Unfallfahrzeuges</a:t>
            </a:r>
            <a:endParaRPr lang="de-DE" altLang="de-DE" sz="180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953791A3-8B24-648A-BB5D-4E1FB4813358}"/>
              </a:ext>
            </a:extLst>
          </p:cNvPr>
          <p:cNvSpPr txBox="1">
            <a:spLocks/>
          </p:cNvSpPr>
          <p:nvPr/>
        </p:nvSpPr>
        <p:spPr bwMode="auto">
          <a:xfrm>
            <a:off x="657225" y="1885950"/>
            <a:ext cx="7772400" cy="957263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de-DE" altLang="de-DE" sz="1800" b="0" kern="0" dirty="0">
                <a:latin typeface="Arial" charset="0"/>
              </a:rPr>
              <a:t>Das Ziel der Sicherung des Unfallfahrzeuges ist es, ein Abstürzen,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Wegrollen, Nachsacken, Wegrutschen oder Kippen des Fahrzeuges zu verhindern.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7DC1615F-2C02-8294-5374-BB3B255AC809}"/>
              </a:ext>
            </a:extLst>
          </p:cNvPr>
          <p:cNvSpPr txBox="1">
            <a:spLocks/>
          </p:cNvSpPr>
          <p:nvPr/>
        </p:nvSpPr>
        <p:spPr bwMode="auto">
          <a:xfrm>
            <a:off x="657225" y="3067050"/>
            <a:ext cx="7772400" cy="1270000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de-DE" altLang="de-DE" sz="1800" b="0" kern="0" dirty="0">
                <a:latin typeface="Arial" charset="0"/>
              </a:rPr>
              <a:t>Je nach Einsatzsituation muss kritisch abgewogen werden, ob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aufgrund des Verletzungsmusters ein kontrolliertes Bewegen (bspw. Wegziehen oder Drehen des Fahrzeuges) angemessen oder eine Stabilisierung in der Position notwendig ist.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6E797F85-EFDA-073A-40A7-22D0EE369ACC}"/>
              </a:ext>
            </a:extLst>
          </p:cNvPr>
          <p:cNvSpPr txBox="1">
            <a:spLocks/>
          </p:cNvSpPr>
          <p:nvPr/>
        </p:nvSpPr>
        <p:spPr bwMode="auto">
          <a:xfrm>
            <a:off x="657225" y="4583113"/>
            <a:ext cx="7772400" cy="982662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de-DE" altLang="de-DE" sz="1800" b="0" kern="0" dirty="0">
                <a:latin typeface="Arial" charset="0"/>
              </a:rPr>
              <a:t>Fahrerhäuser von LKW, deren sichere Verbindung zum Fahrgestell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infrage steht, sind in ihrer Lage zu sichern z. B. durch den Einsatz von Spanngurten oder Abstützsystemen.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el 1">
            <a:extLst>
              <a:ext uri="{FF2B5EF4-FFF2-40B4-BE49-F238E27FC236}">
                <a16:creationId xmlns:a16="http://schemas.microsoft.com/office/drawing/2014/main" id="{07F74819-A71E-EAA7-C0FB-A72AF93546A4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685800" y="1316038"/>
            <a:ext cx="8135938" cy="498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de-DE" altLang="de-DE" sz="2400" b="1"/>
              <a:t>Stabilisierung des Unfallfahrzeugs</a:t>
            </a:r>
            <a:endParaRPr lang="de-DE" altLang="de-DE" sz="180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3E33C544-DC2A-3A19-9866-4A0C6726AA61}"/>
              </a:ext>
            </a:extLst>
          </p:cNvPr>
          <p:cNvSpPr txBox="1">
            <a:spLocks/>
          </p:cNvSpPr>
          <p:nvPr/>
        </p:nvSpPr>
        <p:spPr bwMode="auto">
          <a:xfrm>
            <a:off x="665163" y="1804988"/>
            <a:ext cx="8135937" cy="989012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de-DE" altLang="de-DE" sz="1800" b="0" kern="0" dirty="0">
                <a:latin typeface="Arial" charset="0"/>
              </a:rPr>
              <a:t>Ziel der Stabilisierung ist es, unnötige Fahrzeugbewegungen (z. B. Wackeln des Fahrzeuges beim Einsatz der Rettungsgeräte oder beim Ein- und Aussteigen von Rettungskräften) zu vermeiden.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9BA9400F-67F9-5EF3-1770-5A484607A8F5}"/>
              </a:ext>
            </a:extLst>
          </p:cNvPr>
          <p:cNvSpPr txBox="1">
            <a:spLocks/>
          </p:cNvSpPr>
          <p:nvPr/>
        </p:nvSpPr>
        <p:spPr bwMode="auto">
          <a:xfrm>
            <a:off x="665163" y="2871788"/>
            <a:ext cx="8135937" cy="2036762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de-DE" altLang="de-DE" sz="1800" b="0" kern="0" dirty="0">
                <a:latin typeface="Arial" charset="0"/>
              </a:rPr>
              <a:t>Zur Stabilisierung eines auf den Rädern stehenden Fahrzeuges sollte es an mind. 3 Punkten im Übergangsbereich der Fahrzeugsäulen und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des Schwellers (z. B. B-Säule links, A- und C-Säule rechts) unterbaut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werden. In der Regel ist hierzu ein Anheben des Fahrzeuges nicht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erforderlich. Der Unterbau dient lediglich dazu, die Federung des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Fahrzeuges auszuschalten. Dieser muss regelmäßig nachkontrolliert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werden.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B9F87B0-25F5-14EC-8F2C-57C6BEA516AE}"/>
              </a:ext>
            </a:extLst>
          </p:cNvPr>
          <p:cNvSpPr txBox="1">
            <a:spLocks/>
          </p:cNvSpPr>
          <p:nvPr/>
        </p:nvSpPr>
        <p:spPr bwMode="auto">
          <a:xfrm>
            <a:off x="665163" y="4987925"/>
            <a:ext cx="8135937" cy="1292225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de-DE" altLang="de-DE" sz="1800" kern="0" dirty="0">
                <a:solidFill>
                  <a:srgbClr val="FF0000"/>
                </a:solidFill>
                <a:latin typeface="Arial" charset="0"/>
              </a:rPr>
              <a:t>Hinweis: </a:t>
            </a:r>
            <a:r>
              <a:rPr lang="de-DE" altLang="de-DE" sz="1800" b="0" kern="0" dirty="0">
                <a:latin typeface="Arial" charset="0"/>
              </a:rPr>
              <a:t>Im Fall einer </a:t>
            </a:r>
            <a:r>
              <a:rPr lang="de-DE" altLang="de-DE" sz="1800" kern="0" dirty="0">
                <a:latin typeface="Arial" charset="0"/>
              </a:rPr>
              <a:t>Sofortrettung</a:t>
            </a:r>
            <a:r>
              <a:rPr lang="de-DE" altLang="de-DE" sz="1800" b="0" kern="0" dirty="0">
                <a:latin typeface="Arial" charset="0"/>
              </a:rPr>
              <a:t> kann es aus Zeitgründen sinnvoll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sein, auf die Stabilisierung des Unfallfahrzeuges zu verzichten!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Zusätzliche Unterbaumaßnahmen können erforderlich sein, um</a:t>
            </a:r>
            <a:br>
              <a:rPr lang="de-DE" altLang="de-DE" sz="1800" b="0" kern="0" dirty="0">
                <a:latin typeface="Arial" charset="0"/>
              </a:rPr>
            </a:br>
            <a:r>
              <a:rPr lang="de-DE" altLang="de-DE" sz="1800" b="0" kern="0" dirty="0">
                <a:latin typeface="Arial" charset="0"/>
              </a:rPr>
              <a:t>Widerlager für hydraulische Rettungsgeräte zu schaffen.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438E99FB-5761-C586-6D00-7E82E4A83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" y="5719763"/>
            <a:ext cx="6705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Sichern mittels Stab-Fast (Weber-Hydraulik)</a:t>
            </a: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4071D78C-5D80-86CB-8FDC-C7B1652CE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1125" y="1096963"/>
            <a:ext cx="69818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800" u="sng">
                <a:solidFill>
                  <a:srgbClr val="000000"/>
                </a:solidFill>
              </a:rPr>
              <a:t>Sichern:</a:t>
            </a:r>
          </a:p>
        </p:txBody>
      </p:sp>
      <p:pic>
        <p:nvPicPr>
          <p:cNvPr id="66565" name="Picture 7" descr="STAB-FAST">
            <a:extLst>
              <a:ext uri="{FF2B5EF4-FFF2-40B4-BE49-F238E27FC236}">
                <a16:creationId xmlns:a16="http://schemas.microsoft.com/office/drawing/2014/main" id="{B8E3E488-3E5C-8326-54B9-5A5F54D17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577975"/>
            <a:ext cx="3255962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6" name="Picture 9">
            <a:extLst>
              <a:ext uri="{FF2B5EF4-FFF2-40B4-BE49-F238E27FC236}">
                <a16:creationId xmlns:a16="http://schemas.microsoft.com/office/drawing/2014/main" id="{94798CF5-6750-0B0D-1C55-3E5C5F0E5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4133850"/>
            <a:ext cx="3265487" cy="217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6" name="Grafik 1" descr="Detailansicht">
            <a:extLst>
              <a:ext uri="{FF2B5EF4-FFF2-40B4-BE49-F238E27FC236}">
                <a16:creationId xmlns:a16="http://schemas.microsoft.com/office/drawing/2014/main" id="{6B563519-56D5-8250-8A01-F488B7D43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2032000"/>
            <a:ext cx="5157787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3" descr="msotw9_temp0">
            <a:extLst>
              <a:ext uri="{FF2B5EF4-FFF2-40B4-BE49-F238E27FC236}">
                <a16:creationId xmlns:a16="http://schemas.microsoft.com/office/drawing/2014/main" id="{B3D11008-5153-1364-4B18-8B6CE1A77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3" y="2190750"/>
            <a:ext cx="5859462" cy="328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>
            <a:extLst>
              <a:ext uri="{FF2B5EF4-FFF2-40B4-BE49-F238E27FC236}">
                <a16:creationId xmlns:a16="http://schemas.microsoft.com/office/drawing/2014/main" id="{ABB130B8-F4E3-FE1C-30F2-E813E4A53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1463" y="5549900"/>
            <a:ext cx="6705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000" b="0">
                <a:solidFill>
                  <a:srgbClr val="000000"/>
                </a:solidFill>
              </a:rPr>
              <a:t>Sichern mittels Steckleiterteile und Spanngurte</a:t>
            </a:r>
          </a:p>
        </p:txBody>
      </p:sp>
      <p:sp>
        <p:nvSpPr>
          <p:cNvPr id="72708" name="Rectangle 2">
            <a:extLst>
              <a:ext uri="{FF2B5EF4-FFF2-40B4-BE49-F238E27FC236}">
                <a16:creationId xmlns:a16="http://schemas.microsoft.com/office/drawing/2014/main" id="{DFD764B1-84C7-73BE-3B7B-82C4831CC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1125" y="1096963"/>
            <a:ext cx="69818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800" u="sng">
                <a:solidFill>
                  <a:srgbClr val="000000"/>
                </a:solidFill>
              </a:rPr>
              <a:t>Sichern: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B914460-B953-FA6C-4433-9787F4FD3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1147763"/>
            <a:ext cx="6781800" cy="7747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z="280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Rettungsöffnung: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1EF289-1A08-F771-1056-5693544FAB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1939925"/>
            <a:ext cx="5715000" cy="4603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auto">
              <a:spcBef>
                <a:spcPct val="50000"/>
              </a:spcBef>
              <a:spcAft>
                <a:spcPts val="0"/>
              </a:spcAft>
              <a:buFontTx/>
              <a:buChar char="•"/>
              <a:defRPr/>
            </a:pPr>
            <a:r>
              <a:rPr lang="de-DE" altLang="de-DE" b="0" kern="0" dirty="0">
                <a:solidFill>
                  <a:prstClr val="black"/>
                </a:solidFill>
                <a:latin typeface="Arial" panose="020B0604020202020204" pitchFamily="34" charset="0"/>
              </a:rPr>
              <a:t>Möglichkeiten: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57E3E64E-B258-25DD-286F-1E05AECD3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2443163"/>
            <a:ext cx="4572000" cy="17684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öffnen einer unbeschädigten Tür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-öffnen des Kofferraumes (Kombi)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-Entfernung von Seitenscheiben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-Entfernung der Frontscheibe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10796F-A7F3-915B-058D-34305B130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4243388"/>
            <a:ext cx="5943600" cy="2308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auto">
              <a:spcBef>
                <a:spcPct val="50000"/>
              </a:spcBef>
              <a:spcAft>
                <a:spcPts val="0"/>
              </a:spcAft>
              <a:buFontTx/>
              <a:buChar char="•"/>
              <a:defRPr/>
            </a:pPr>
            <a:r>
              <a:rPr lang="de-DE" altLang="de-DE" b="0" kern="0" dirty="0">
                <a:solidFill>
                  <a:prstClr val="black"/>
                </a:solidFill>
                <a:latin typeface="Arial" panose="020B0604020202020204" pitchFamily="34" charset="0"/>
              </a:rPr>
              <a:t>Zweck:</a:t>
            </a:r>
          </a:p>
          <a:p>
            <a:pPr marL="0" lvl="1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-medizinischer Erstbefund</a:t>
            </a:r>
          </a:p>
          <a:p>
            <a:pPr marL="0" lvl="1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-Beatmung, Kreislaufstabilisierung, etc.</a:t>
            </a:r>
          </a:p>
          <a:p>
            <a:pPr marL="0" lvl="1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srgbClr val="FF0000"/>
                </a:solidFill>
                <a:latin typeface="Arial" panose="020B0604020202020204" pitchFamily="34" charset="0"/>
              </a:rPr>
              <a:t>-Entscheidung </a:t>
            </a:r>
          </a:p>
          <a:p>
            <a:pPr marL="0" lvl="1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srgbClr val="FF0000"/>
                </a:solidFill>
                <a:latin typeface="Arial" panose="020B0604020202020204" pitchFamily="34" charset="0"/>
              </a:rPr>
              <a:t>   Sofort- oder Schnelle Rettung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utoUpdateAnimBg="0"/>
      <p:bldP spid="6" grpId="0" build="p" autoUpdateAnimBg="0"/>
      <p:bldP spid="7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848B46E7-21CD-D8CE-B840-CE7D9D7CBA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1447800"/>
            <a:ext cx="3024188" cy="523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800" u="sng" kern="0" dirty="0" err="1">
                <a:solidFill>
                  <a:prstClr val="black"/>
                </a:solidFill>
                <a:latin typeface="Arial" panose="020B0604020202020204" pitchFamily="34" charset="0"/>
              </a:rPr>
              <a:t>Spreizer</a:t>
            </a:r>
            <a:r>
              <a:rPr lang="de-DE" altLang="de-DE" sz="280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 SP 60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74FA2097-ABF4-CAB9-38FF-BBE9562C4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389438"/>
            <a:ext cx="2971800" cy="20177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Spreizkraft an der Spitze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Spreizkraft Arbeitsbereich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Zugkraft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Spreizweg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Gewicht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49747D24-7B6A-B043-65E3-D788CCC4C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316413"/>
            <a:ext cx="2667000" cy="2108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68 bis 95 kN</a:t>
            </a:r>
            <a:r>
              <a:rPr lang="de-DE" altLang="de-DE" b="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68 bis 245 KN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110 KN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810 mm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24,9 kg</a:t>
            </a:r>
          </a:p>
        </p:txBody>
      </p:sp>
      <p:pic>
        <p:nvPicPr>
          <p:cNvPr id="10245" name="Grafik 2">
            <a:extLst>
              <a:ext uri="{FF2B5EF4-FFF2-40B4-BE49-F238E27FC236}">
                <a16:creationId xmlns:a16="http://schemas.microsoft.com/office/drawing/2014/main" id="{5E1FE32E-CCC9-5CA6-FC09-F3847B7E7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0524">
            <a:off x="3113088" y="792163"/>
            <a:ext cx="57150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build="p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F2CACBF-AF95-8D4E-E335-E007B76E5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241425"/>
            <a:ext cx="7772400" cy="609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z="280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AIRBAG-Regel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02B1711-8C13-30C9-6DA8-51AC14AFDF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1566863"/>
            <a:ext cx="7345363" cy="30924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87350" indent="-387350">
              <a:defRPr sz="1600" b="1">
                <a:solidFill>
                  <a:srgbClr val="5F5F5F"/>
                </a:solidFill>
                <a:latin typeface="Arial" charset="0"/>
                <a:cs typeface="Arial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20000"/>
              </a:spcBef>
              <a:buClr>
                <a:srgbClr val="000080"/>
              </a:buClr>
              <a:buSzPct val="110000"/>
              <a:defRPr/>
            </a:pPr>
            <a:endParaRPr lang="de-DE" altLang="de-DE" sz="2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000080"/>
              </a:buClr>
              <a:buSzPct val="110000"/>
              <a:buFont typeface="Wingdings" pitchFamily="2" charset="2"/>
              <a:buChar char="Ø"/>
              <a:defRPr/>
            </a:pPr>
            <a:r>
              <a:rPr lang="de-DE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altLang="de-DE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altLang="de-DE" sz="2000" b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bstand</a:t>
            </a:r>
            <a:r>
              <a:rPr lang="de-DE" altLang="de-DE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halten (60-90-30)</a:t>
            </a:r>
          </a:p>
          <a:p>
            <a:pPr eaLnBrk="1" hangingPunct="1">
              <a:spcBef>
                <a:spcPct val="20000"/>
              </a:spcBef>
              <a:buClr>
                <a:srgbClr val="000080"/>
              </a:buClr>
              <a:buSzPct val="110000"/>
              <a:buFont typeface="Wingdings" pitchFamily="2" charset="2"/>
              <a:buChar char="Ø"/>
              <a:defRPr/>
            </a:pPr>
            <a:r>
              <a:rPr lang="de-DE" altLang="de-DE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de-DE" altLang="de-DE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altLang="de-DE" sz="2000" b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nnenraum</a:t>
            </a:r>
            <a:r>
              <a:rPr lang="de-DE" altLang="de-DE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erkunden</a:t>
            </a:r>
          </a:p>
          <a:p>
            <a:pPr eaLnBrk="1" hangingPunct="1">
              <a:spcBef>
                <a:spcPct val="20000"/>
              </a:spcBef>
              <a:buClr>
                <a:srgbClr val="000080"/>
              </a:buClr>
              <a:buSzPct val="110000"/>
              <a:buFont typeface="Wingdings" pitchFamily="2" charset="2"/>
              <a:buChar char="Ø"/>
              <a:defRPr/>
            </a:pPr>
            <a:r>
              <a:rPr lang="de-DE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altLang="de-DE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b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ettungskräfte</a:t>
            </a:r>
            <a:r>
              <a:rPr lang="de-DE" altLang="de-DE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warnen</a:t>
            </a:r>
          </a:p>
          <a:p>
            <a:pPr eaLnBrk="1" hangingPunct="1">
              <a:spcBef>
                <a:spcPct val="20000"/>
              </a:spcBef>
              <a:buClr>
                <a:srgbClr val="000080"/>
              </a:buClr>
              <a:buSzPct val="110000"/>
              <a:buFont typeface="Wingdings" pitchFamily="2" charset="2"/>
              <a:buChar char="Ø"/>
              <a:defRPr/>
            </a:pPr>
            <a:r>
              <a:rPr lang="de-DE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de-DE" altLang="de-DE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b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atterie</a:t>
            </a:r>
            <a:r>
              <a:rPr lang="de-DE" altLang="de-DE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(n) abklemmen</a:t>
            </a:r>
          </a:p>
          <a:p>
            <a:pPr eaLnBrk="1" hangingPunct="1">
              <a:spcBef>
                <a:spcPct val="20000"/>
              </a:spcBef>
              <a:buClr>
                <a:srgbClr val="000080"/>
              </a:buClr>
              <a:buSzPct val="110000"/>
              <a:buFont typeface="Wingdings" pitchFamily="2" charset="2"/>
              <a:buChar char="Ø"/>
              <a:defRPr/>
            </a:pPr>
            <a:r>
              <a:rPr lang="de-DE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altLang="de-DE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b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bnehmen</a:t>
            </a:r>
            <a:r>
              <a:rPr lang="de-DE" altLang="de-DE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Innenverkleidung</a:t>
            </a:r>
          </a:p>
          <a:p>
            <a:pPr eaLnBrk="1" hangingPunct="1">
              <a:spcBef>
                <a:spcPct val="20000"/>
              </a:spcBef>
              <a:buClr>
                <a:srgbClr val="000080"/>
              </a:buClr>
              <a:buSzPct val="110000"/>
              <a:buFont typeface="Wingdings" pitchFamily="2" charset="2"/>
              <a:buChar char="Ø"/>
              <a:defRPr/>
            </a:pPr>
            <a:r>
              <a:rPr lang="de-DE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altLang="de-DE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b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efahr</a:t>
            </a:r>
            <a:r>
              <a:rPr lang="de-DE" altLang="de-DE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den Airbag-Komponenten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3FFA69D-7192-1295-85E9-42FAF4EB9E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50" y="4460875"/>
            <a:ext cx="7772400" cy="609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z="280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Abstand halten (</a:t>
            </a:r>
            <a:r>
              <a:rPr lang="de-DE" altLang="de-DE" sz="2800" u="sng" kern="0" dirty="0">
                <a:solidFill>
                  <a:srgbClr val="FF0000"/>
                </a:solidFill>
                <a:latin typeface="Arial" panose="020B0604020202020204" pitchFamily="34" charset="0"/>
              </a:rPr>
              <a:t>60-90-30 Regel</a:t>
            </a:r>
            <a:r>
              <a:rPr lang="de-DE" altLang="de-DE" sz="280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1BC3ABB-B100-DD6B-7B96-665C2C0AB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081588"/>
            <a:ext cx="5400675" cy="12954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60 cm von Fahrerairbags</a:t>
            </a: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90 cm von Beifahrerairbags</a:t>
            </a: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30 cm von Seiten- /Kopfairbags</a:t>
            </a: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endParaRPr lang="de-DE" altLang="de-DE" sz="2000" b="0" kern="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">
            <a:extLst>
              <a:ext uri="{FF2B5EF4-FFF2-40B4-BE49-F238E27FC236}">
                <a16:creationId xmlns:a16="http://schemas.microsoft.com/office/drawing/2014/main" id="{E76CD1DF-EBDC-AAF4-3E0E-816372E9BA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1179513"/>
            <a:ext cx="6100762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800" u="sng">
                <a:solidFill>
                  <a:srgbClr val="000000"/>
                </a:solidFill>
              </a:rPr>
              <a:t>Rettungskarten (Beispiel):</a:t>
            </a:r>
          </a:p>
        </p:txBody>
      </p:sp>
      <p:pic>
        <p:nvPicPr>
          <p:cNvPr id="5" name="Picture 12" descr="https://encrypted-tbn1.gstatic.com/images?q=tbn:ANd9GcT6hP03Bj2HoWOgiSoM6T4iyRh_MdS9N2f4_fCn0SxS-rSqa4Wm5g">
            <a:extLst>
              <a:ext uri="{FF2B5EF4-FFF2-40B4-BE49-F238E27FC236}">
                <a16:creationId xmlns:a16="http://schemas.microsoft.com/office/drawing/2014/main" id="{37977DCC-2CA3-B7A1-8F23-263B22A8D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263" y="2757488"/>
            <a:ext cx="30956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rettungskarte-a3">
            <a:extLst>
              <a:ext uri="{FF2B5EF4-FFF2-40B4-BE49-F238E27FC236}">
                <a16:creationId xmlns:a16="http://schemas.microsoft.com/office/drawing/2014/main" id="{5B04BF44-5EB1-6B1E-5FE2-BAEC4B2C2B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0" y="1860550"/>
            <a:ext cx="3379788" cy="494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BBC73B6D-A335-5FCE-5F6E-C6DC4B699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00965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800" u="sng">
                <a:solidFill>
                  <a:schemeClr val="tx1"/>
                </a:solidFill>
              </a:rPr>
              <a:t>Glasmanagement</a:t>
            </a:r>
          </a:p>
        </p:txBody>
      </p:sp>
      <p:sp>
        <p:nvSpPr>
          <p:cNvPr id="5" name="Text Box 26">
            <a:extLst>
              <a:ext uri="{FF2B5EF4-FFF2-40B4-BE49-F238E27FC236}">
                <a16:creationId xmlns:a16="http://schemas.microsoft.com/office/drawing/2014/main" id="{66D85F79-EE91-1A75-5634-D55EDFFD84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750" y="2276475"/>
            <a:ext cx="7986713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sz="2000" b="0">
                <a:solidFill>
                  <a:schemeClr val="tx1"/>
                </a:solidFill>
              </a:rPr>
              <a:t>Im Automobilbereich werden unterschiedliche Glasarten verwendet.</a:t>
            </a:r>
          </a:p>
          <a:p>
            <a:r>
              <a:rPr lang="de-DE" altLang="de-DE" sz="2000" b="0">
                <a:solidFill>
                  <a:schemeClr val="tx1"/>
                </a:solidFill>
              </a:rPr>
              <a:t>Die Unterscheidung der Glasarten:</a:t>
            </a:r>
          </a:p>
          <a:p>
            <a:r>
              <a:rPr lang="de-DE" altLang="de-DE" sz="2000" b="0">
                <a:solidFill>
                  <a:schemeClr val="tx1"/>
                </a:solidFill>
              </a:rPr>
              <a:t> </a:t>
            </a:r>
          </a:p>
          <a:p>
            <a:r>
              <a:rPr lang="de-DE" altLang="de-DE" sz="2000">
                <a:solidFill>
                  <a:schemeClr val="tx1"/>
                </a:solidFill>
              </a:rPr>
              <a:t>Einscheibensicherheitsglas (ESG)</a:t>
            </a:r>
          </a:p>
          <a:p>
            <a:r>
              <a:rPr lang="de-DE" altLang="de-DE" sz="2000" b="0">
                <a:solidFill>
                  <a:schemeClr val="tx1"/>
                </a:solidFill>
              </a:rPr>
              <a:t>(i.d.R. in Seiten- und Heckscheiben sowie in Schiebedächern),</a:t>
            </a:r>
          </a:p>
          <a:p>
            <a:endParaRPr lang="de-DE" altLang="de-DE" sz="2000" b="0">
              <a:solidFill>
                <a:schemeClr val="tx1"/>
              </a:solidFill>
            </a:endParaRPr>
          </a:p>
          <a:p>
            <a:r>
              <a:rPr lang="de-DE" altLang="de-DE" sz="2000">
                <a:solidFill>
                  <a:schemeClr val="tx1"/>
                </a:solidFill>
              </a:rPr>
              <a:t>Verbundsicherheitsglas (VSG) </a:t>
            </a:r>
            <a:r>
              <a:rPr lang="de-DE" altLang="de-DE" sz="2000" b="0">
                <a:solidFill>
                  <a:schemeClr val="tx1"/>
                </a:solidFill>
              </a:rPr>
              <a:t>sowie Polycarbonat                             (i.d.R. in Frontscheiben, Heckscheiben, ggf. Seitenscheiben und Glasdächer)</a:t>
            </a:r>
          </a:p>
          <a:p>
            <a:endParaRPr lang="de-DE" altLang="de-DE" sz="2000" b="0">
              <a:solidFill>
                <a:schemeClr val="tx1"/>
              </a:solidFill>
            </a:endParaRPr>
          </a:p>
          <a:p>
            <a:r>
              <a:rPr lang="de-DE" altLang="de-DE" sz="2000" b="0">
                <a:solidFill>
                  <a:schemeClr val="tx1"/>
                </a:solidFill>
              </a:rPr>
              <a:t>ist für die Rettung wichtig.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3B4FD8-2C85-88FC-CB73-2BCF205E8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2454275"/>
            <a:ext cx="6694487" cy="31099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defRPr sz="1600" b="1">
                <a:solidFill>
                  <a:srgbClr val="5F5F5F"/>
                </a:solidFill>
                <a:latin typeface="Arial" charset="0"/>
                <a:cs typeface="Arial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charset="0"/>
                <a:cs typeface="Arial" charset="0"/>
              </a:defRPr>
            </a:lvl9pPr>
          </a:lstStyle>
          <a:p>
            <a:pPr marL="0" indent="0">
              <a:defRPr/>
            </a:pP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Maßnahmen:</a:t>
            </a:r>
          </a:p>
          <a:p>
            <a:pPr marL="0" indent="0">
              <a:defRPr/>
            </a:pPr>
            <a:endPara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de-DE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Scheiben aus ESG, im Umfeld des Arbeitsbereiches von Rettungsgeräten, werden vor Durchführung der Arbeit kontrolliert entfernt oder kontrolliert zerstört.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de-DE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Ggf. können die Scheiben hierfür in der Tür versenkt und dort zerstört werden.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de-DE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Fahrzeugtüren mit Scheiben aus ESG werden nicht mit intakter Scheibe entfernt.</a:t>
            </a:r>
            <a:endParaRPr lang="de-DE" altLang="de-DE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8995773C-9115-03C7-F179-B0924AEF9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00965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800" u="sng">
                <a:solidFill>
                  <a:schemeClr val="tx1"/>
                </a:solidFill>
              </a:rPr>
              <a:t>Glasmanagement</a:t>
            </a:r>
          </a:p>
        </p:txBody>
      </p:sp>
      <p:sp>
        <p:nvSpPr>
          <p:cNvPr id="77828" name="Rechteck 1">
            <a:extLst>
              <a:ext uri="{FF2B5EF4-FFF2-40B4-BE49-F238E27FC236}">
                <a16:creationId xmlns:a16="http://schemas.microsoft.com/office/drawing/2014/main" id="{E3917E6C-ED0A-1FF4-DA31-9B133A2C3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5050" y="2033588"/>
            <a:ext cx="26209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sz="2000" b="0">
                <a:solidFill>
                  <a:schemeClr val="tx1"/>
                </a:solidFill>
              </a:rPr>
              <a:t>Für ESG gilt deshalb:</a:t>
            </a:r>
            <a:endParaRPr lang="de-DE" altLang="de-DE" sz="20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 autoUpdateAnimBg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3DF4B8F-9B1B-8EFE-9DA3-CFB2312B88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2455863"/>
            <a:ext cx="8359775" cy="325913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>
              <a:defRPr/>
            </a:pPr>
            <a:r>
              <a:rPr lang="de-DE" sz="2000" dirty="0">
                <a:latin typeface="Arial" panose="020B0604020202020204" pitchFamily="34" charset="0"/>
              </a:rPr>
              <a:t> Maßnahmen:</a:t>
            </a:r>
          </a:p>
          <a:p>
            <a:pPr marL="0" indent="0">
              <a:defRPr/>
            </a:pPr>
            <a:endParaRPr lang="de-DE" sz="2000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de-DE" sz="2000" b="0" dirty="0">
                <a:latin typeface="Arial" panose="020B0604020202020204" pitchFamily="34" charset="0"/>
              </a:rPr>
              <a:t>Scheiben aus VSG bzw. Polycarbonat werden nur getrennt, wenn der Zugang einsatztaktisch notwendig ist oder dies zur Durchführung einer Schnitttechnik erforderlich ist (z. B. Dachentfernung).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de-DE" sz="2000" b="0" dirty="0">
                <a:latin typeface="Arial" panose="020B0604020202020204" pitchFamily="34" charset="0"/>
              </a:rPr>
              <a:t>Ggf. können z. B. Seitenscheiben auch in den Türen versenkt werden.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de-DE" sz="2000" b="0" dirty="0">
                <a:latin typeface="Arial" panose="020B0604020202020204" pitchFamily="34" charset="0"/>
              </a:rPr>
              <a:t>Fahrzeugtüren mit Scheiben aus VSG können </a:t>
            </a:r>
            <a:r>
              <a:rPr lang="de-DE" sz="2000" b="0" i="1" dirty="0">
                <a:latin typeface="Arial" panose="020B0604020202020204" pitchFamily="34" charset="0"/>
              </a:rPr>
              <a:t>mit </a:t>
            </a:r>
            <a:r>
              <a:rPr lang="de-DE" sz="2000" b="0" dirty="0">
                <a:latin typeface="Arial" panose="020B0604020202020204" pitchFamily="34" charset="0"/>
              </a:rPr>
              <a:t>Scheibe entfernt werden.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de-DE" sz="2000" b="0" dirty="0">
                <a:latin typeface="Arial" panose="020B0604020202020204" pitchFamily="34" charset="0"/>
              </a:rPr>
              <a:t>Beim Trennen von VSG ist die Anzahl der Schnitte so weit wie möglich zu reduzieren.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de-DE" sz="2000" b="0" dirty="0">
                <a:latin typeface="Arial" panose="020B0604020202020204" pitchFamily="34" charset="0"/>
              </a:rPr>
              <a:t>Zur Durchtrennung von </a:t>
            </a:r>
            <a:r>
              <a:rPr lang="de-DE" sz="2000" b="0" dirty="0" err="1">
                <a:latin typeface="Arial" panose="020B0604020202020204" pitchFamily="34" charset="0"/>
              </a:rPr>
              <a:t>Polycarbonatscheiben</a:t>
            </a:r>
            <a:r>
              <a:rPr lang="de-DE" sz="2000" b="0" dirty="0">
                <a:latin typeface="Arial" panose="020B0604020202020204" pitchFamily="34" charset="0"/>
              </a:rPr>
              <a:t> ist eine Säbelsäge erforderlich.</a:t>
            </a:r>
            <a:endParaRPr lang="de-DE" altLang="de-DE" sz="2000" b="0" kern="0" dirty="0">
              <a:latin typeface="Arial" panose="020B0604020202020204" pitchFamily="34" charset="0"/>
            </a:endParaRPr>
          </a:p>
          <a:p>
            <a:pPr lvl="1"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–"/>
              <a:defRPr/>
            </a:pPr>
            <a:endParaRPr lang="de-DE" altLang="de-DE" sz="2000" b="0" kern="0" dirty="0">
              <a:latin typeface="Arial" panose="020B0604020202020204" pitchFamily="34" charset="0"/>
            </a:endParaRPr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E2084E5E-947C-F0BB-A0D8-083F435FD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00965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800" u="sng">
                <a:solidFill>
                  <a:schemeClr val="tx1"/>
                </a:solidFill>
              </a:rPr>
              <a:t>Glasmanagement</a:t>
            </a:r>
          </a:p>
        </p:txBody>
      </p:sp>
      <p:sp>
        <p:nvSpPr>
          <p:cNvPr id="78852" name="Rechteck 1">
            <a:extLst>
              <a:ext uri="{FF2B5EF4-FFF2-40B4-BE49-F238E27FC236}">
                <a16:creationId xmlns:a16="http://schemas.microsoft.com/office/drawing/2014/main" id="{F86F1878-0151-D830-FE3C-7FCF66947F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5050" y="2035175"/>
            <a:ext cx="4687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sz="2000" b="0">
                <a:solidFill>
                  <a:schemeClr val="tx1"/>
                </a:solidFill>
              </a:rPr>
              <a:t>Für VSG und Polycarbonat gilt deshalb:</a:t>
            </a:r>
            <a:endParaRPr lang="de-DE" altLang="de-DE" sz="20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 autoUpdateAnimBg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EE8499FC-5FE6-F632-2EAE-4627DECB8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866900"/>
            <a:ext cx="7832725" cy="40941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Flex SKL 2903 VV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Netzspannung 230V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000" b="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Hubzahl</a:t>
            </a: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pro min. 2900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Werkstoffstärke (</a:t>
            </a:r>
            <a:r>
              <a:rPr lang="de-DE" altLang="de-DE" sz="2000" b="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max</a:t>
            </a: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	Holz 30,5cm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	Metall 19mm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Gewicht 4,5kg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de-DE" altLang="de-DE" sz="2000" b="0" i="1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Vor dem Wechsel des Sägeblattes immer Netzstecker ziehen !!!</a:t>
            </a:r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D14B3B29-FADB-2D74-E5A9-64F43E641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00965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800" u="sng">
                <a:solidFill>
                  <a:schemeClr val="tx1"/>
                </a:solidFill>
              </a:rPr>
              <a:t>Glasmanagement</a:t>
            </a:r>
          </a:p>
        </p:txBody>
      </p:sp>
      <p:pic>
        <p:nvPicPr>
          <p:cNvPr id="79876" name="Picture 3" descr="flex_skl2903vv">
            <a:extLst>
              <a:ext uri="{FF2B5EF4-FFF2-40B4-BE49-F238E27FC236}">
                <a16:creationId xmlns:a16="http://schemas.microsoft.com/office/drawing/2014/main" id="{83BC9B62-3CFC-3210-072B-7B0ADD832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2047875"/>
            <a:ext cx="3906837" cy="333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A0E3D996-E9AE-0024-8B52-DA4DDBDE6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1219200"/>
            <a:ext cx="67818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800" u="sng">
                <a:solidFill>
                  <a:srgbClr val="000000"/>
                </a:solidFill>
              </a:rPr>
              <a:t>Befreiungsöffnung: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D01647-4A39-4E08-CC9D-A4E975DC6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300" y="2082800"/>
            <a:ext cx="5715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auto">
              <a:spcBef>
                <a:spcPct val="50000"/>
              </a:spcBef>
              <a:spcAft>
                <a:spcPts val="0"/>
              </a:spcAft>
              <a:buFontTx/>
              <a:buChar char="•"/>
              <a:defRPr/>
            </a:pPr>
            <a:r>
              <a:rPr lang="de-DE" altLang="de-DE" b="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Möglichkeiten: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EDA6858A-D0CE-BE15-4B4F-046F697BD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2660650"/>
            <a:ext cx="5638800" cy="17684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-Entfernung der Türen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-Große Beinraumöffnung (Entfernung Pedale)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-Zurück oder Vorklappen des Daches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-Wegdrücken des Vorderwagens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072432-E17B-64C9-3C16-642D8511A3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325" y="4656138"/>
            <a:ext cx="5715000" cy="461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auto">
              <a:spcBef>
                <a:spcPct val="50000"/>
              </a:spcBef>
              <a:spcAft>
                <a:spcPts val="0"/>
              </a:spcAft>
              <a:buFontTx/>
              <a:buChar char="•"/>
              <a:defRPr/>
            </a:pPr>
            <a:r>
              <a:rPr lang="de-DE" altLang="de-DE" b="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Zweck: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2DE523F8-7BF7-0649-99BA-B776EBDD0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5251450"/>
            <a:ext cx="7065962" cy="8620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srgbClr val="FF0000"/>
                </a:solidFill>
                <a:latin typeface="Arial" panose="020B0604020202020204" pitchFamily="34" charset="0"/>
              </a:rPr>
              <a:t>-Maximalversorgung durch medizinisches Rettungspersonal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srgbClr val="FF0000"/>
                </a:solidFill>
                <a:latin typeface="Arial" panose="020B0604020202020204" pitchFamily="34" charset="0"/>
              </a:rPr>
              <a:t>-Befreiung des Patienten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build="p" autoUpdateAnimBg="0"/>
      <p:bldP spid="7" grpId="0" autoUpdateAnimBg="0"/>
      <p:bldP spid="8" grpId="0" build="allAtOnce" autoUpdateAnimBg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EBAE279-000E-162C-0E5C-5B0BEFB4C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71"/>
          <a:stretch>
            <a:fillRect/>
          </a:stretch>
        </p:blipFill>
        <p:spPr bwMode="auto">
          <a:xfrm>
            <a:off x="1141413" y="1414463"/>
            <a:ext cx="7210425" cy="449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>
            <a:extLst>
              <a:ext uri="{FF2B5EF4-FFF2-40B4-BE49-F238E27FC236}">
                <a16:creationId xmlns:a16="http://schemas.microsoft.com/office/drawing/2014/main" id="{93BE1816-3A68-1B7E-EF1C-4C1D83E2F0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1725" y="5807075"/>
            <a:ext cx="4800600" cy="9239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5400" b="0" kern="0" dirty="0">
                <a:solidFill>
                  <a:srgbClr val="000000"/>
                </a:solidFill>
                <a:latin typeface="Arial" panose="020B0604020202020204" pitchFamily="34" charset="0"/>
              </a:rPr>
              <a:t>So nicht!!!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47BE1A26-701C-7B9C-EDF1-D9CD217C70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6288" y="5229225"/>
            <a:ext cx="4800600" cy="1200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3600" b="0" kern="0" dirty="0">
                <a:solidFill>
                  <a:prstClr val="black"/>
                </a:solidFill>
                <a:latin typeface="Arial" panose="020B0604020202020204" pitchFamily="34" charset="0"/>
              </a:rPr>
              <a:t>Vielen Dank für Eure Aufmerksamkeit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B776D498-E58E-2A1F-8AD2-BB0AD7A7F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0813" y="2830513"/>
            <a:ext cx="3779837" cy="9239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5400" b="0" kern="0" dirty="0">
                <a:solidFill>
                  <a:prstClr val="black"/>
                </a:solidFill>
                <a:latin typeface="Arial" panose="020B0604020202020204" pitchFamily="34" charset="0"/>
              </a:rPr>
              <a:t>Fragen??</a:t>
            </a:r>
          </a:p>
        </p:txBody>
      </p:sp>
      <p:pic>
        <p:nvPicPr>
          <p:cNvPr id="6" name="Picture 4" descr="VU">
            <a:extLst>
              <a:ext uri="{FF2B5EF4-FFF2-40B4-BE49-F238E27FC236}">
                <a16:creationId xmlns:a16="http://schemas.microsoft.com/office/drawing/2014/main" id="{56594908-C410-AD04-9C9F-B824A7197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075" y="1360967"/>
            <a:ext cx="5145464" cy="3860321"/>
          </a:xfrm>
          <a:prstGeom prst="rect">
            <a:avLst/>
          </a:prstGeom>
          <a:noFill/>
          <a:ln>
            <a:noFill/>
          </a:ln>
          <a:effectLst>
            <a:softEdge rad="114300"/>
          </a:effectLst>
        </p:spPr>
      </p:pic>
      <p:pic>
        <p:nvPicPr>
          <p:cNvPr id="82949" name="Grafik 2">
            <a:extLst>
              <a:ext uri="{FF2B5EF4-FFF2-40B4-BE49-F238E27FC236}">
                <a16:creationId xmlns:a16="http://schemas.microsoft.com/office/drawing/2014/main" id="{3FE8D164-C8F2-A6DD-CBE0-66EF9E68E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150" y="1003300"/>
            <a:ext cx="3165475" cy="210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0" name="Grafik 7">
            <a:extLst>
              <a:ext uri="{FF2B5EF4-FFF2-40B4-BE49-F238E27FC236}">
                <a16:creationId xmlns:a16="http://schemas.microsoft.com/office/drawing/2014/main" id="{A33BB265-E784-4FD8-E5FA-4257C4AAC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475" y="3302000"/>
            <a:ext cx="3051175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>
            <a:extLst>
              <a:ext uri="{FF2B5EF4-FFF2-40B4-BE49-F238E27FC236}">
                <a16:creationId xmlns:a16="http://schemas.microsoft.com/office/drawing/2014/main" id="{4F4DCCD1-42E6-FE7E-6ABE-86153FA936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1497013"/>
            <a:ext cx="7707312" cy="8302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Präsentation zum downloaden unter: </a:t>
            </a:r>
            <a:r>
              <a:rPr lang="de-DE" altLang="de-DE" sz="2800" u="sng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www.feuerwehr.heusweiler.de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2FD15961-FED1-C343-A82E-AC573E2B81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688" y="4265613"/>
            <a:ext cx="7229475" cy="4603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b="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erstellt von: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906776B0-8AC9-A028-2690-7466BE92E0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575" y="4652963"/>
            <a:ext cx="3529013" cy="4603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b="0" i="1" kern="0" dirty="0">
                <a:solidFill>
                  <a:prstClr val="black"/>
                </a:solidFill>
                <a:latin typeface="Arial" panose="020B0604020202020204" pitchFamily="34" charset="0"/>
              </a:rPr>
              <a:t>OBM Stefan Herrmann</a:t>
            </a:r>
          </a:p>
        </p:txBody>
      </p:sp>
      <p:pic>
        <p:nvPicPr>
          <p:cNvPr id="83973" name="Grafik 1">
            <a:extLst>
              <a:ext uri="{FF2B5EF4-FFF2-40B4-BE49-F238E27FC236}">
                <a16:creationId xmlns:a16="http://schemas.microsoft.com/office/drawing/2014/main" id="{58FE7941-5995-AB56-B2FA-9DA32B3F9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688" y="5127625"/>
            <a:ext cx="3079750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7">
            <a:extLst>
              <a:ext uri="{FF2B5EF4-FFF2-40B4-BE49-F238E27FC236}">
                <a16:creationId xmlns:a16="http://schemas.microsoft.com/office/drawing/2014/main" id="{4E7EA54B-DA3F-7F72-14D2-DED1DD88E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3150" y="2500313"/>
            <a:ext cx="7229475" cy="17843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1.  Datei-Download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2.  Lehrgangsunterlagen Truppführer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000" b="0" kern="0" dirty="0">
                <a:solidFill>
                  <a:prstClr val="black"/>
                </a:solidFill>
                <a:latin typeface="Arial" panose="020B0604020202020204" pitchFamily="34" charset="0"/>
              </a:rPr>
              <a:t>3.  Technische Unfallrettung</a:t>
            </a:r>
          </a:p>
          <a:p>
            <a:pPr marL="342900" indent="-342900" eaLnBrk="1" fontAlgn="auto" hangingPunct="1"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endParaRPr lang="de-DE" altLang="de-DE" sz="2000" b="0" kern="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Bild 1" descr="SP 50 BS E-FORCE3">
            <a:extLst>
              <a:ext uri="{FF2B5EF4-FFF2-40B4-BE49-F238E27FC236}">
                <a16:creationId xmlns:a16="http://schemas.microsoft.com/office/drawing/2014/main" id="{26E57F41-789B-6B5C-57C1-3BA55A543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" y="1784350"/>
            <a:ext cx="4014788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3">
            <a:extLst>
              <a:ext uri="{FF2B5EF4-FFF2-40B4-BE49-F238E27FC236}">
                <a16:creationId xmlns:a16="http://schemas.microsoft.com/office/drawing/2014/main" id="{99B7864C-B060-0812-D01E-772D89384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1447800"/>
            <a:ext cx="5329238" cy="523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80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Spreizer SP 50 BS E-Force3</a:t>
            </a:r>
          </a:p>
        </p:txBody>
      </p:sp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F6B97925-F6B3-DF61-082E-DDA0B2A98EAB}"/>
              </a:ext>
            </a:extLst>
          </p:cNvPr>
          <p:cNvGraphicFramePr>
            <a:graphicFrameLocks noGrp="1"/>
          </p:cNvGraphicFramePr>
          <p:nvPr/>
        </p:nvGraphicFramePr>
        <p:xfrm>
          <a:off x="3771900" y="3495675"/>
          <a:ext cx="4746625" cy="2708275"/>
        </p:xfrm>
        <a:graphic>
          <a:graphicData uri="http://schemas.openxmlformats.org/drawingml/2006/table">
            <a:tbl>
              <a:tblPr/>
              <a:tblGrid>
                <a:gridCol w="2373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3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919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Spreizweite</a:t>
                      </a:r>
                    </a:p>
                  </a:txBody>
                  <a:tcPr marL="76206" marR="76206" marT="38086" marB="38086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805 mm</a:t>
                      </a:r>
                    </a:p>
                  </a:txBody>
                  <a:tcPr marL="76206" marR="76206" marT="38086" marB="38086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919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Spreizkraft (im Arbeitsbereich)</a:t>
                      </a:r>
                    </a:p>
                  </a:txBody>
                  <a:tcPr marL="76206" marR="76206" marT="38086" marB="38086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50 - 501 kN</a:t>
                      </a:r>
                    </a:p>
                  </a:txBody>
                  <a:tcPr marL="76206" marR="76206" marT="38086" marB="38086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919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Max. Quetschkraft</a:t>
                      </a:r>
                    </a:p>
                  </a:txBody>
                  <a:tcPr marL="76206" marR="76206" marT="38086" marB="38086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 kN</a:t>
                      </a:r>
                    </a:p>
                  </a:txBody>
                  <a:tcPr marL="76206" marR="76206" marT="38086" marB="38086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919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Zugweite</a:t>
                      </a:r>
                    </a:p>
                  </a:txBody>
                  <a:tcPr marL="76206" marR="76206" marT="38086" marB="38086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680 mm</a:t>
                      </a:r>
                    </a:p>
                  </a:txBody>
                  <a:tcPr marL="76206" marR="76206" marT="38086" marB="38086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919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Max. Zugkraft</a:t>
                      </a:r>
                    </a:p>
                  </a:txBody>
                  <a:tcPr marL="76206" marR="76206" marT="38086" marB="38086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 kN</a:t>
                      </a:r>
                    </a:p>
                  </a:txBody>
                  <a:tcPr marL="76206" marR="76206" marT="38086" marB="38086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919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Klassifizierung EN 13204:2016</a:t>
                      </a:r>
                    </a:p>
                  </a:txBody>
                  <a:tcPr marL="76206" marR="76206" marT="38086" marB="38086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BS50/805-20,9</a:t>
                      </a:r>
                    </a:p>
                  </a:txBody>
                  <a:tcPr marL="76206" marR="76206" marT="38086" marB="38086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919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Klassifizierung EN 13204:2025</a:t>
                      </a:r>
                    </a:p>
                  </a:txBody>
                  <a:tcPr marL="76206" marR="76206" marT="38086" marB="38086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F-SP4-50/805</a:t>
                      </a:r>
                    </a:p>
                  </a:txBody>
                  <a:tcPr marL="76206" marR="76206" marT="38086" marB="38086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0919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Gewicht einsatzbereit</a:t>
                      </a:r>
                    </a:p>
                  </a:txBody>
                  <a:tcPr marL="76206" marR="76206" marT="38086" marB="38086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20,9 kg</a:t>
                      </a:r>
                    </a:p>
                  </a:txBody>
                  <a:tcPr marL="76206" marR="76206" marT="38086" marB="38086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0919"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Teile-Nr.</a:t>
                      </a:r>
                    </a:p>
                  </a:txBody>
                  <a:tcPr marL="76206" marR="76206" marT="38086" marB="38086">
                    <a:lnL>
                      <a:noFill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900"/>
                        </a:spcAft>
                        <a:buNone/>
                      </a:pPr>
                      <a:r>
                        <a:rPr lang="de-DE" sz="12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1091735</a:t>
                      </a:r>
                    </a:p>
                  </a:txBody>
                  <a:tcPr marL="76206" marR="76206" marT="38086" marB="38086">
                    <a:lnL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44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>
            <a:extLst>
              <a:ext uri="{FF2B5EF4-FFF2-40B4-BE49-F238E27FC236}">
                <a16:creationId xmlns:a16="http://schemas.microsoft.com/office/drawing/2014/main" id="{D9F75A22-A8DA-818A-8AC8-EC1A684D41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1447800"/>
            <a:ext cx="3857625" cy="523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2800" u="sng" kern="0" dirty="0">
                <a:solidFill>
                  <a:prstClr val="black"/>
                </a:solidFill>
                <a:latin typeface="Arial" panose="020B0604020202020204" pitchFamily="34" charset="0"/>
              </a:rPr>
              <a:t>Schneidgerät S270</a:t>
            </a:r>
          </a:p>
        </p:txBody>
      </p:sp>
      <p:sp>
        <p:nvSpPr>
          <p:cNvPr id="6" name="Text Box 10">
            <a:extLst>
              <a:ext uri="{FF2B5EF4-FFF2-40B4-BE49-F238E27FC236}">
                <a16:creationId xmlns:a16="http://schemas.microsoft.com/office/drawing/2014/main" id="{7ABE43D3-EEB4-FB44-59C3-2ACD77A6F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506913"/>
            <a:ext cx="2362200" cy="1892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Öffnungsweite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Max. Schneidleistung        bei Rundmaterial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Max. Schneidkraft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Gewicht</a:t>
            </a:r>
          </a:p>
        </p:txBody>
      </p:sp>
      <p:sp>
        <p:nvSpPr>
          <p:cNvPr id="7" name="Text Box 11">
            <a:extLst>
              <a:ext uri="{FF2B5EF4-FFF2-40B4-BE49-F238E27FC236}">
                <a16:creationId xmlns:a16="http://schemas.microsoft.com/office/drawing/2014/main" id="{50D51437-E07C-7DAF-A44C-1ACE35EC89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506913"/>
            <a:ext cx="2667000" cy="1892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280 mm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                                                    36 mm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71t / 699 KN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altLang="de-DE" sz="1800" b="0" kern="0" dirty="0">
                <a:solidFill>
                  <a:prstClr val="black"/>
                </a:solidFill>
                <a:latin typeface="Arial" panose="020B0604020202020204" pitchFamily="34" charset="0"/>
              </a:rPr>
              <a:t>16,6 kg</a:t>
            </a:r>
          </a:p>
        </p:txBody>
      </p:sp>
      <p:pic>
        <p:nvPicPr>
          <p:cNvPr id="12293" name="Grafik 2">
            <a:extLst>
              <a:ext uri="{FF2B5EF4-FFF2-40B4-BE49-F238E27FC236}">
                <a16:creationId xmlns:a16="http://schemas.microsoft.com/office/drawing/2014/main" id="{06D0114D-DE86-5D81-3AE8-0B49CBBF6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6342">
            <a:off x="1933575" y="850900"/>
            <a:ext cx="6043613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build="p" autoUpdateAnimBg="0"/>
    </p:bldLst>
  </p:timing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16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16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6adcd56-5f09-4ac1-b173-38d22904ebae">
      <Terms xmlns="http://schemas.microsoft.com/office/infopath/2007/PartnerControls"/>
    </lcf76f155ced4ddcb4097134ff3c332f>
    <TaxCatchAll xmlns="f0fa9cc9-88b1-45ce-b471-f985fafbbbc3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C16C9B73D3E864F9210E44431BE54A2" ma:contentTypeVersion="11" ma:contentTypeDescription="Ein neues Dokument erstellen." ma:contentTypeScope="" ma:versionID="c9ecd0b3a71c28b51e80afd6b75ae20f">
  <xsd:schema xmlns:xsd="http://www.w3.org/2001/XMLSchema" xmlns:xs="http://www.w3.org/2001/XMLSchema" xmlns:p="http://schemas.microsoft.com/office/2006/metadata/properties" xmlns:ns2="e6adcd56-5f09-4ac1-b173-38d22904ebae" xmlns:ns3="f0fa9cc9-88b1-45ce-b471-f985fafbbbc3" targetNamespace="http://schemas.microsoft.com/office/2006/metadata/properties" ma:root="true" ma:fieldsID="3103d39e472ffb3d7d25fc03ef19c52f" ns2:_="" ns3:_="">
    <xsd:import namespace="e6adcd56-5f09-4ac1-b173-38d22904ebae"/>
    <xsd:import namespace="f0fa9cc9-88b1-45ce-b471-f985fafbbb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adcd56-5f09-4ac1-b173-38d22904eb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4710ba15-0724-4974-a473-3a3dd279ee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fa9cc9-88b1-45ce-b471-f985fafbbbc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f6fdaa1-7012-4d92-86df-4a3fadcd09f4}" ma:internalName="TaxCatchAll" ma:showField="CatchAllData" ma:web="f0fa9cc9-88b1-45ce-b471-f985fafbbb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D1D8A13-2713-4DBE-BC4C-CBC4F02659CC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f0fa9cc9-88b1-45ce-b471-f985fafbbbc3"/>
    <ds:schemaRef ds:uri="e6adcd56-5f09-4ac1-b173-38d22904ebae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989AE38-ED88-4D84-B80B-9E130453A0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adcd56-5f09-4ac1-b173-38d22904ebae"/>
    <ds:schemaRef ds:uri="f0fa9cc9-88b1-45ce-b471-f985fafbbb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9A3057A-9DE1-4666-8EB4-F2F21D787F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2864</Words>
  <Application>Microsoft Office PowerPoint</Application>
  <PresentationFormat>Bildschirmpräsentation (4:3)</PresentationFormat>
  <Paragraphs>540</Paragraphs>
  <Slides>79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4</vt:i4>
      </vt:variant>
      <vt:variant>
        <vt:lpstr>Folientitel</vt:lpstr>
      </vt:variant>
      <vt:variant>
        <vt:i4>79</vt:i4>
      </vt:variant>
    </vt:vector>
  </HeadingPairs>
  <TitlesOfParts>
    <vt:vector size="89" baseType="lpstr">
      <vt:lpstr>Arial</vt:lpstr>
      <vt:lpstr>Lato</vt:lpstr>
      <vt:lpstr>Souvenir Lt BT</vt:lpstr>
      <vt:lpstr>Times New Roman</vt:lpstr>
      <vt:lpstr>Wingdings</vt:lpstr>
      <vt:lpstr>Standarddesign</vt:lpstr>
      <vt:lpstr>Photo Editor Photo</vt:lpstr>
      <vt:lpstr>MS Org Chart</vt:lpstr>
      <vt:lpstr>CorelPhotoPaint.Image.8</vt:lpstr>
      <vt:lpstr>Bitmap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• Erkunden</vt:lpstr>
      <vt:lpstr>Schnelle (zeitkontrollierte) Rettung  </vt:lpstr>
      <vt:lpstr>Sofortrettung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Sicherung des Unfallfahrzeuges</vt:lpstr>
      <vt:lpstr>Stabilisierung des Unfallfahrzeugs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Frw. Feuerwehr Heusweiler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Ausbildung ABC Gefahrstoffe</dc:title>
  <dc:subject>GHS</dc:subject>
  <dc:creator>OBM Dirk Ziegler</dc:creator>
  <cp:lastModifiedBy>felix feld</cp:lastModifiedBy>
  <cp:revision>828</cp:revision>
  <cp:lastPrinted>2025-03-08T07:57:28Z</cp:lastPrinted>
  <dcterms:created xsi:type="dcterms:W3CDTF">2004-09-28T14:31:28Z</dcterms:created>
  <dcterms:modified xsi:type="dcterms:W3CDTF">2026-08-27T12:04:47Z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ereich">
    <vt:lpwstr>Powerpoint-Präsentationen</vt:lpwstr>
  </property>
  <property fmtid="{D5CDD505-2E9C-101B-9397-08002B2CF9AE}" pid="3" name="MSIP_Label_9ecdef3b-4d23-46b9-93c3-1754621d5a94_Enabled">
    <vt:lpwstr>true</vt:lpwstr>
  </property>
  <property fmtid="{D5CDD505-2E9C-101B-9397-08002B2CF9AE}" pid="4" name="MSIP_Label_9ecdef3b-4d23-46b9-93c3-1754621d5a94_SetDate">
    <vt:lpwstr>2026-08-27T10:01:32Z</vt:lpwstr>
  </property>
  <property fmtid="{D5CDD505-2E9C-101B-9397-08002B2CF9AE}" pid="5" name="MSIP_Label_9ecdef3b-4d23-46b9-93c3-1754621d5a94_Method">
    <vt:lpwstr>Standard</vt:lpwstr>
  </property>
  <property fmtid="{D5CDD505-2E9C-101B-9397-08002B2CF9AE}" pid="6" name="MSIP_Label_9ecdef3b-4d23-46b9-93c3-1754621d5a94_Name">
    <vt:lpwstr>normal</vt:lpwstr>
  </property>
  <property fmtid="{D5CDD505-2E9C-101B-9397-08002B2CF9AE}" pid="7" name="MSIP_Label_9ecdef3b-4d23-46b9-93c3-1754621d5a94_SiteId">
    <vt:lpwstr>5560ae3f-5541-4298-8d32-a5fa26b18e57</vt:lpwstr>
  </property>
  <property fmtid="{D5CDD505-2E9C-101B-9397-08002B2CF9AE}" pid="8" name="MSIP_Label_9ecdef3b-4d23-46b9-93c3-1754621d5a94_ActionId">
    <vt:lpwstr>acf8a3a0-a079-47de-810a-55872bd67ab9</vt:lpwstr>
  </property>
  <property fmtid="{D5CDD505-2E9C-101B-9397-08002B2CF9AE}" pid="9" name="MSIP_Label_9ecdef3b-4d23-46b9-93c3-1754621d5a94_ContentBits">
    <vt:lpwstr>0</vt:lpwstr>
  </property>
  <property fmtid="{D5CDD505-2E9C-101B-9397-08002B2CF9AE}" pid="10" name="MSIP_Label_9ecdef3b-4d23-46b9-93c3-1754621d5a94_Tag">
    <vt:lpwstr>10, 3, 0, 1</vt:lpwstr>
  </property>
</Properties>
</file>