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6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Lst>
  <p:sldSz cx="9144000" cy="5143500" type="screen16x9"/>
  <p:notesSz cx="6858000" cy="9144000"/>
  <p:embeddedFontLst>
    <p:embeddedFont>
      <p:font typeface="Fira Sans" panose="020B0503050000020004" pitchFamily="34" charset="0"/>
      <p:regular r:id="rId66"/>
      <p:bold r:id="rId67"/>
      <p:italic r:id="rId68"/>
      <p:boldItalic r:id="rId69"/>
    </p:embeddedFont>
    <p:embeddedFont>
      <p:font typeface="Fira Sans Medium" panose="020B0603050000020004" pitchFamily="34" charset="0"/>
      <p:regular r:id="rId70"/>
      <p:bold r:id="rId71"/>
      <p:italic r:id="rId72"/>
      <p:boldItalic r:id="rId7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7" roundtripDataSignature="AMtx7mjgdGo6lk0XUTuRpXpelHjtmZc1G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88" d="100"/>
          <a:sy n="88" d="100"/>
        </p:scale>
        <p:origin x="66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3.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1.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4.fntdata"/><Relationship Id="rId77"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7.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
        <p:cNvGrpSpPr/>
        <p:nvPr/>
      </p:nvGrpSpPr>
      <p:grpSpPr>
        <a:xfrm>
          <a:off x="0" y="0"/>
          <a:ext cx="0" cy="0"/>
          <a:chOff x="0" y="0"/>
          <a:chExt cx="0" cy="0"/>
        </a:xfrm>
      </p:grpSpPr>
      <p:sp>
        <p:nvSpPr>
          <p:cNvPr id="14" name="Google Shape;14;p1: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 name="Google Shape;15;p1: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7: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 name="Google Shape;74;p7: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8: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 name="Google Shape;80;p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9: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7" name="Google Shape;87;p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0: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1: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11: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2: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p12: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4ce2ee3f9d_0_4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8" name="Google Shape;118;g34ce2ee3f9d_0_4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3: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p1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4: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0" name="Google Shape;130;p14: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4ce2ee3f9d_0_5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g34ce2ee3f9d_0_5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g34ce2ee3f9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 name="Google Shape;21;g34ce2ee3f9d_0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2" name="Google Shape;14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5e0d4f22bb_0_1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g35e0d4f22bb_0_1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6: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8" name="Google Shape;158;p16: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8: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3" name="Google Shape;163;p1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4ce2ee3f9d_0_8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0" name="Google Shape;170;g34ce2ee3f9d_0_8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4ce2ee3f9d_0_93: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g34ce2ee3f9d_0_9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4ce2ee3f9d_0_109: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3" name="Google Shape;183;g34ce2ee3f9d_0_10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35e0d4f22bb_0_0: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8" name="Google Shape;188;g35e0d4f22bb_0_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4ce2ee3f9d_0_116: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34ce2ee3f9d_0_116: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4ce2ee3f9d_0_12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g34ce2ee3f9d_0_12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2: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2: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ce2ee3f9d_0_130: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g34ce2ee3f9d_0_13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5e0d4f22bb_0_2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0" name="Google Shape;210;g35e0d4f22bb_0_2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5e0d4f22bb_0_30: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8" name="Google Shape;218;g35e0d4f22bb_0_3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5e0d4f22bb_0_36: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35e0d4f22bb_0_36: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5e0d4f22bb_0_40: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1" name="Google Shape;231;g35e0d4f22bb_0_4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5e0d4f22bb_0_44: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g35e0d4f22bb_0_44: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5e0d4f22bb_0_63: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6" name="Google Shape;246;g35e0d4f22bb_0_6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5e0d4f22bb_0_59: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g35e0d4f22bb_0_5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5e0d4f22bb_0_77: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9" name="Google Shape;259;g35e0d4f22bb_0_77: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35e0d4f22bb_0_83: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8" name="Google Shape;268;g35e0d4f22bb_0_8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g34ce2ee3f9d_0_100: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 name="Google Shape;34;g34ce2ee3f9d_0_10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e0d4f22bb_0_88: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35e0d4f22bb_0_8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5e0d4f22bb_0_93: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g35e0d4f22bb_0_9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5e0d4f22bb_0_314: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9" name="Google Shape;289;g35e0d4f22bb_0_314: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35e0d4f22bb_0_218: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6" name="Google Shape;296;g35e0d4f22bb_0_21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5e0d4f22bb_0_238: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g35e0d4f22bb_0_23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5e0d4f22bb_0_103: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1" name="Google Shape;311;g35e0d4f22bb_0_10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5e0d4f22bb_0_259: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8" name="Google Shape;318;g35e0d4f22bb_0_25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5e0d4f22bb_0_272: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 name="Google Shape;325;g35e0d4f22bb_0_272: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5e0d4f22bb_0_180: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5" name="Google Shape;335;g35e0d4f22bb_0_18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5e0d4f22bb_0_110: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g35e0d4f22bb_0_11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3: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 name="Google Shape;40;p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5e0d4f22bb_0_132: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2" name="Google Shape;352;g35e0d4f22bb_0_132: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5e0d4f22bb_0_159: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35e0d4f22bb_0_15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35e0d4f22bb_0_199: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g35e0d4f22bb_0_19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35e0d4f22bb_0_294:notes"/>
          <p:cNvSpPr txBox="1">
            <a:spLocks noGrp="1"/>
          </p:cNvSpPr>
          <p:nvPr>
            <p:ph type="body" idx="1"/>
          </p:nvPr>
        </p:nvSpPr>
        <p:spPr>
          <a:xfrm>
            <a:off x="685480" y="4343690"/>
            <a:ext cx="5487000" cy="411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g35e0d4f22bb_0_294: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35e0d4f22bb_0_266: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g35e0d4f22bb_0_266: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5e0d4f22bb_0_15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2" name="Google Shape;392;g35e0d4f22bb_0_15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5e0d4f22bb_0_32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g35e0d4f22bb_0_32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35e0d4f22bb_0_343: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0" name="Google Shape;410;g35e0d4f22bb_0_343: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35e0d4f22bb_0_329: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6" name="Google Shape;416;g35e0d4f22bb_0_32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5e0d4f22bb_0_355: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2" name="Google Shape;422;g35e0d4f22bb_0_35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g34ce2ee3f9d_0_60: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 name="Google Shape;46;g34ce2ee3f9d_0_60: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5e0d4f22bb_0_338: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8" name="Google Shape;428;g35e0d4f22bb_0_33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5e0d4f22bb_0_349: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4" name="Google Shape;434;g35e0d4f22bb_0_349: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0" name="Google Shape;440;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28:notes"/>
          <p:cNvSpPr txBox="1">
            <a:spLocks noGrp="1"/>
          </p:cNvSpPr>
          <p:nvPr>
            <p:ph type="body" idx="1"/>
          </p:nvPr>
        </p:nvSpPr>
        <p:spPr>
          <a:xfrm>
            <a:off x="685480" y="4343690"/>
            <a:ext cx="5487000" cy="4115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5" name="Google Shape;445;p28: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4: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 name="Google Shape;53;p4: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5: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 name="Google Shape;60;p5: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6:notes"/>
          <p:cNvSpPr txBox="1">
            <a:spLocks noGrp="1"/>
          </p:cNvSpPr>
          <p:nvPr>
            <p:ph type="body" idx="1"/>
          </p:nvPr>
        </p:nvSpPr>
        <p:spPr>
          <a:xfrm>
            <a:off x="685480" y="4343690"/>
            <a:ext cx="5487041" cy="4115382"/>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 name="Google Shape;67;p6:notes"/>
          <p:cNvSpPr>
            <a:spLocks noGrp="1" noRot="1" noChangeAspect="1"/>
          </p:cNvSpPr>
          <p:nvPr>
            <p:ph type="sldImg" idx="2"/>
          </p:nvPr>
        </p:nvSpPr>
        <p:spPr>
          <a:xfrm>
            <a:off x="381000" y="684213"/>
            <a:ext cx="6097588" cy="34305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elfolie" type="title">
  <p:cSld name="TITLE">
    <p:spTree>
      <p:nvGrpSpPr>
        <p:cNvPr id="1" name="Shape 10"/>
        <p:cNvGrpSpPr/>
        <p:nvPr/>
      </p:nvGrpSpPr>
      <p:grpSpPr>
        <a:xfrm>
          <a:off x="0" y="0"/>
          <a:ext cx="0" cy="0"/>
          <a:chOff x="0" y="0"/>
          <a:chExt cx="0" cy="0"/>
        </a:xfrm>
      </p:grpSpPr>
      <p:sp>
        <p:nvSpPr>
          <p:cNvPr id="11" name="Google Shape;11;p30"/>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36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2" name="Google Shape;12;p30"/>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ctr" rtl="0">
              <a:lnSpc>
                <a:spcPct val="100000"/>
              </a:lnSpc>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ctr" rtl="0">
              <a:lnSpc>
                <a:spcPct val="100000"/>
              </a:lnSpc>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ctr"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ctr"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ctr"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6pPr>
            <a:lvl7pPr marR="0" lvl="6" algn="ctr"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7pPr>
            <a:lvl8pPr marR="0" lvl="7" algn="ctr"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8pPr>
            <a:lvl9pPr marR="0" lvl="8" algn="ctr" rtl="0">
              <a:lnSpc>
                <a:spcPct val="100000"/>
              </a:lnSpc>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p:nvPr/>
        </p:nvSpPr>
        <p:spPr>
          <a:xfrm>
            <a:off x="1206500" y="1552575"/>
            <a:ext cx="3289300" cy="476250"/>
          </a:xfrm>
          <a:prstGeom prst="flowChartInputOutpu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5F5F5F"/>
              </a:solidFill>
              <a:latin typeface="Arial"/>
              <a:ea typeface="Arial"/>
              <a:cs typeface="Arial"/>
              <a:sym typeface="Arial"/>
            </a:endParaRPr>
          </a:p>
        </p:txBody>
      </p:sp>
      <p:pic>
        <p:nvPicPr>
          <p:cNvPr id="7" name="Google Shape;7;p29"/>
          <p:cNvPicPr preferRelativeResize="0"/>
          <p:nvPr/>
        </p:nvPicPr>
        <p:blipFill rotWithShape="1">
          <a:blip r:embed="rId3">
            <a:alphaModFix/>
          </a:blip>
          <a:srcRect/>
          <a:stretch/>
        </p:blipFill>
        <p:spPr>
          <a:xfrm>
            <a:off x="225700" y="4528140"/>
            <a:ext cx="1241822" cy="439340"/>
          </a:xfrm>
          <a:prstGeom prst="rect">
            <a:avLst/>
          </a:prstGeom>
          <a:noFill/>
          <a:ln>
            <a:noFill/>
          </a:ln>
        </p:spPr>
      </p:pic>
      <p:sp>
        <p:nvSpPr>
          <p:cNvPr id="8" name="Google Shape;8;p29"/>
          <p:cNvSpPr txBox="1"/>
          <p:nvPr/>
        </p:nvSpPr>
        <p:spPr>
          <a:xfrm>
            <a:off x="1591727" y="4528150"/>
            <a:ext cx="521970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F5F5F"/>
              </a:buClr>
              <a:buSzPts val="1200"/>
              <a:buFont typeface="Arial"/>
              <a:buNone/>
            </a:pPr>
            <a:r>
              <a:rPr lang="de" sz="1200" dirty="0">
                <a:solidFill>
                  <a:srgbClr val="5F5F5F"/>
                </a:solidFill>
                <a:latin typeface="Fira Sans"/>
                <a:ea typeface="Fira Sans"/>
                <a:cs typeface="Fira Sans"/>
                <a:sym typeface="Fira Sans"/>
              </a:rPr>
              <a:t>OBM Jörg Lauer	BM   Till Renger		</a:t>
            </a:r>
            <a:endParaRPr sz="1200" dirty="0">
              <a:solidFill>
                <a:srgbClr val="5F5F5F"/>
              </a:solidFill>
              <a:latin typeface="Fira Sans"/>
              <a:ea typeface="Fira Sans"/>
              <a:cs typeface="Fira Sans"/>
              <a:sym typeface="Fira Sans"/>
            </a:endParaRPr>
          </a:p>
          <a:p>
            <a:pPr marL="0" marR="0" lvl="0" indent="0" algn="l" rtl="0">
              <a:lnSpc>
                <a:spcPct val="100000"/>
              </a:lnSpc>
              <a:spcBef>
                <a:spcPts val="0"/>
              </a:spcBef>
              <a:spcAft>
                <a:spcPts val="0"/>
              </a:spcAft>
              <a:buClr>
                <a:srgbClr val="5F5F5F"/>
              </a:buClr>
              <a:buSzPts val="1200"/>
              <a:buFont typeface="Arial"/>
              <a:buNone/>
            </a:pPr>
            <a:r>
              <a:rPr lang="de" sz="1200" dirty="0">
                <a:solidFill>
                  <a:srgbClr val="5F5F5F"/>
                </a:solidFill>
                <a:latin typeface="Fira Sans"/>
                <a:ea typeface="Fira Sans"/>
                <a:cs typeface="Fira Sans"/>
                <a:sym typeface="Fira Sans"/>
              </a:rPr>
              <a:t>OBM Stefan Herrmann	</a:t>
            </a:r>
            <a:r>
              <a:rPr lang="de" sz="1200" b="0" i="0" u="none" strike="noStrike" cap="none" dirty="0">
                <a:solidFill>
                  <a:srgbClr val="5F5F5F"/>
                </a:solidFill>
                <a:latin typeface="Fira Sans"/>
                <a:ea typeface="Fira Sans"/>
                <a:cs typeface="Fira Sans"/>
                <a:sym typeface="Fira Sans"/>
              </a:rPr>
              <a:t>HLM Christian Hoffmann</a:t>
            </a:r>
            <a:endParaRPr sz="1200" b="0" i="0" u="none" strike="noStrike" cap="none" dirty="0">
              <a:solidFill>
                <a:srgbClr val="5F5F5F"/>
              </a:solidFill>
              <a:latin typeface="Fira Sans"/>
              <a:ea typeface="Fira Sans"/>
              <a:cs typeface="Fira Sans"/>
              <a:sym typeface="Fira Sans"/>
            </a:endParaRPr>
          </a:p>
        </p:txBody>
      </p:sp>
      <p:cxnSp>
        <p:nvCxnSpPr>
          <p:cNvPr id="9" name="Google Shape;9;p29"/>
          <p:cNvCxnSpPr/>
          <p:nvPr/>
        </p:nvCxnSpPr>
        <p:spPr>
          <a:xfrm>
            <a:off x="225710" y="4412655"/>
            <a:ext cx="8499300" cy="0"/>
          </a:xfrm>
          <a:prstGeom prst="straightConnector1">
            <a:avLst/>
          </a:prstGeom>
          <a:noFill/>
          <a:ln w="9525" cap="flat" cmpd="sng">
            <a:solidFill>
              <a:srgbClr val="C0C0C0"/>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
        <p:cNvGrpSpPr/>
        <p:nvPr/>
      </p:nvGrpSpPr>
      <p:grpSpPr>
        <a:xfrm>
          <a:off x="0" y="0"/>
          <a:ext cx="0" cy="0"/>
          <a:chOff x="0" y="0"/>
          <a:chExt cx="0" cy="0"/>
        </a:xfrm>
      </p:grpSpPr>
      <p:pic>
        <p:nvPicPr>
          <p:cNvPr id="17" name="Google Shape;17;p1"/>
          <p:cNvPicPr preferRelativeResize="0"/>
          <p:nvPr/>
        </p:nvPicPr>
        <p:blipFill rotWithShape="1">
          <a:blip r:embed="rId3">
            <a:alphaModFix/>
          </a:blip>
          <a:srcRect l="622" t="14303" r="631" b="1208"/>
          <a:stretch/>
        </p:blipFill>
        <p:spPr>
          <a:xfrm>
            <a:off x="0" y="0"/>
            <a:ext cx="9144000" cy="4404600"/>
          </a:xfrm>
          <a:prstGeom prst="rect">
            <a:avLst/>
          </a:prstGeom>
          <a:noFill/>
          <a:ln>
            <a:noFill/>
          </a:ln>
        </p:spPr>
      </p:pic>
      <p:sp>
        <p:nvSpPr>
          <p:cNvPr id="18" name="Google Shape;18;p1"/>
          <p:cNvSpPr txBox="1"/>
          <p:nvPr/>
        </p:nvSpPr>
        <p:spPr>
          <a:xfrm>
            <a:off x="419112" y="475063"/>
            <a:ext cx="8305800" cy="1134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de" sz="3000">
                <a:solidFill>
                  <a:schemeClr val="lt1"/>
                </a:solidFill>
                <a:latin typeface="Fira Sans Medium"/>
                <a:ea typeface="Fira Sans Medium"/>
                <a:cs typeface="Fira Sans Medium"/>
                <a:sym typeface="Fira Sans Medium"/>
              </a:rPr>
              <a:t>Fortbildung Führungskräfte</a:t>
            </a:r>
            <a:endParaRPr sz="3000">
              <a:solidFill>
                <a:schemeClr val="lt1"/>
              </a:solidFill>
              <a:latin typeface="Fira Sans Medium"/>
              <a:ea typeface="Fira Sans Medium"/>
              <a:cs typeface="Fira Sans Medium"/>
              <a:sym typeface="Fira Sans Medium"/>
            </a:endParaRPr>
          </a:p>
          <a:p>
            <a:pPr marL="0" marR="0" lvl="0" indent="0" algn="ctr" rtl="0">
              <a:lnSpc>
                <a:spcPct val="100000"/>
              </a:lnSpc>
              <a:spcBef>
                <a:spcPts val="0"/>
              </a:spcBef>
              <a:spcAft>
                <a:spcPts val="0"/>
              </a:spcAft>
              <a:buClr>
                <a:schemeClr val="dk1"/>
              </a:buClr>
              <a:buSzPts val="1100"/>
              <a:buFont typeface="Arial"/>
              <a:buNone/>
            </a:pPr>
            <a:r>
              <a:rPr lang="de" sz="3000">
                <a:solidFill>
                  <a:schemeClr val="lt1"/>
                </a:solidFill>
                <a:latin typeface="Fira Sans Medium"/>
                <a:ea typeface="Fira Sans Medium"/>
                <a:cs typeface="Fira Sans Medium"/>
                <a:sym typeface="Fira Sans Medium"/>
              </a:rPr>
              <a:t>“Grundlagen”</a:t>
            </a:r>
            <a:endParaRPr sz="3000">
              <a:solidFill>
                <a:schemeClr val="lt1"/>
              </a:solidFill>
              <a:latin typeface="Fira Sans Medium"/>
              <a:ea typeface="Fira Sans Medium"/>
              <a:cs typeface="Fira Sans Medium"/>
              <a:sym typeface="Fira Sans Medium"/>
            </a:endParaRPr>
          </a:p>
          <a:p>
            <a:pPr marL="0" marR="0" lvl="0" indent="0" algn="l" rtl="0">
              <a:lnSpc>
                <a:spcPct val="100000"/>
              </a:lnSpc>
              <a:spcBef>
                <a:spcPts val="0"/>
              </a:spcBef>
              <a:spcAft>
                <a:spcPts val="0"/>
              </a:spcAft>
              <a:buClr>
                <a:srgbClr val="0D0D0D"/>
              </a:buClr>
              <a:buSzPts val="4800"/>
              <a:buFont typeface="Times New Roman"/>
              <a:buNone/>
            </a:pPr>
            <a:endParaRPr sz="4800" b="0" i="0" u="none" strike="noStrike" cap="none">
              <a:solidFill>
                <a:srgbClr val="0D0D0D"/>
              </a:solidFill>
              <a:latin typeface="Fira Sans Medium"/>
              <a:ea typeface="Fira Sans Medium"/>
              <a:cs typeface="Fira Sans Medium"/>
              <a:sym typeface="Fira Sans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7"/>
          <p:cNvPicPr preferRelativeResize="0"/>
          <p:nvPr/>
        </p:nvPicPr>
        <p:blipFill>
          <a:blip r:embed="rId3">
            <a:alphaModFix/>
          </a:blip>
          <a:stretch>
            <a:fillRect/>
          </a:stretch>
        </p:blipFill>
        <p:spPr>
          <a:xfrm>
            <a:off x="0" y="0"/>
            <a:ext cx="559425" cy="577525"/>
          </a:xfrm>
          <a:prstGeom prst="rect">
            <a:avLst/>
          </a:prstGeom>
          <a:noFill/>
          <a:ln>
            <a:noFill/>
          </a:ln>
        </p:spPr>
      </p:pic>
      <p:pic>
        <p:nvPicPr>
          <p:cNvPr id="77" name="Google Shape;77;p7"/>
          <p:cNvPicPr preferRelativeResize="0"/>
          <p:nvPr/>
        </p:nvPicPr>
        <p:blipFill>
          <a:blip r:embed="rId4">
            <a:alphaModFix/>
          </a:blip>
          <a:stretch>
            <a:fillRect/>
          </a:stretch>
        </p:blipFill>
        <p:spPr>
          <a:xfrm rot="5400000">
            <a:off x="2278276" y="-590475"/>
            <a:ext cx="4236776" cy="5673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82" name="Google Shape;82;p8"/>
          <p:cNvPicPr preferRelativeResize="0"/>
          <p:nvPr/>
        </p:nvPicPr>
        <p:blipFill>
          <a:blip r:embed="rId3">
            <a:alphaModFix/>
          </a:blip>
          <a:stretch>
            <a:fillRect/>
          </a:stretch>
        </p:blipFill>
        <p:spPr>
          <a:xfrm>
            <a:off x="0" y="0"/>
            <a:ext cx="559425" cy="577525"/>
          </a:xfrm>
          <a:prstGeom prst="rect">
            <a:avLst/>
          </a:prstGeom>
          <a:noFill/>
          <a:ln>
            <a:noFill/>
          </a:ln>
        </p:spPr>
      </p:pic>
      <p:pic>
        <p:nvPicPr>
          <p:cNvPr id="83" name="Google Shape;83;p8"/>
          <p:cNvPicPr preferRelativeResize="0"/>
          <p:nvPr/>
        </p:nvPicPr>
        <p:blipFill>
          <a:blip r:embed="rId4">
            <a:alphaModFix/>
          </a:blip>
          <a:stretch>
            <a:fillRect/>
          </a:stretch>
        </p:blipFill>
        <p:spPr>
          <a:xfrm>
            <a:off x="1294550" y="38425"/>
            <a:ext cx="6179850" cy="1394825"/>
          </a:xfrm>
          <a:prstGeom prst="rect">
            <a:avLst/>
          </a:prstGeom>
          <a:noFill/>
          <a:ln>
            <a:noFill/>
          </a:ln>
        </p:spPr>
      </p:pic>
      <p:sp>
        <p:nvSpPr>
          <p:cNvPr id="84" name="Google Shape;84;p8"/>
          <p:cNvSpPr txBox="1"/>
          <p:nvPr/>
        </p:nvSpPr>
        <p:spPr>
          <a:xfrm>
            <a:off x="505025" y="1546150"/>
            <a:ext cx="7575600" cy="3324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de" sz="3600"/>
              <a:t>die richtigen Mittel</a:t>
            </a:r>
            <a:endParaRPr sz="3600"/>
          </a:p>
          <a:p>
            <a:pPr marL="0" lvl="0" indent="0" algn="ctr" rtl="0">
              <a:spcBef>
                <a:spcPts val="0"/>
              </a:spcBef>
              <a:spcAft>
                <a:spcPts val="0"/>
              </a:spcAft>
              <a:buClr>
                <a:schemeClr val="dk1"/>
              </a:buClr>
              <a:buSzPts val="1100"/>
              <a:buFont typeface="Arial"/>
              <a:buNone/>
            </a:pPr>
            <a:r>
              <a:rPr lang="de" sz="3600"/>
              <a:t>zur richtigen Zeit</a:t>
            </a:r>
            <a:endParaRPr sz="3600"/>
          </a:p>
          <a:p>
            <a:pPr marL="0" lvl="0" indent="0" algn="ctr" rtl="0">
              <a:spcBef>
                <a:spcPts val="0"/>
              </a:spcBef>
              <a:spcAft>
                <a:spcPts val="0"/>
              </a:spcAft>
              <a:buNone/>
            </a:pPr>
            <a:r>
              <a:rPr lang="de" sz="3600"/>
              <a:t>am richtigen Ort</a:t>
            </a:r>
            <a:endParaRPr sz="3600"/>
          </a:p>
          <a:p>
            <a:pPr marL="0" lvl="0" indent="0" algn="ctr" rtl="0">
              <a:spcBef>
                <a:spcPts val="0"/>
              </a:spcBef>
              <a:spcAft>
                <a:spcPts val="0"/>
              </a:spcAft>
              <a:buClr>
                <a:schemeClr val="dk1"/>
              </a:buClr>
              <a:buSzPts val="1100"/>
              <a:buFont typeface="Arial"/>
              <a:buNone/>
            </a:pPr>
            <a:endParaRPr/>
          </a:p>
          <a:p>
            <a:pPr marL="2286000" lvl="0" indent="457200" algn="l" rtl="0">
              <a:spcBef>
                <a:spcPts val="0"/>
              </a:spcBef>
              <a:spcAft>
                <a:spcPts val="0"/>
              </a:spcAft>
              <a:buClr>
                <a:schemeClr val="dk1"/>
              </a:buClr>
              <a:buSzPts val="1100"/>
              <a:buFont typeface="Arial"/>
              <a:buNone/>
            </a:pPr>
            <a:r>
              <a:rPr lang="de" sz="2700"/>
              <a:t>….. durch</a:t>
            </a:r>
            <a:endParaRPr sz="2700"/>
          </a:p>
          <a:p>
            <a:pPr marL="0" lvl="0" indent="0" algn="ctr" rtl="0">
              <a:spcBef>
                <a:spcPts val="0"/>
              </a:spcBef>
              <a:spcAft>
                <a:spcPts val="0"/>
              </a:spcAft>
              <a:buClr>
                <a:schemeClr val="dk1"/>
              </a:buClr>
              <a:buSzPts val="1100"/>
              <a:buFont typeface="Arial"/>
              <a:buNone/>
            </a:pPr>
            <a:r>
              <a:rPr lang="de" sz="2700"/>
              <a:t>die richtigen Einsatzkräfte</a:t>
            </a:r>
            <a:endParaRPr sz="2700"/>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9"/>
          <p:cNvPicPr preferRelativeResize="0"/>
          <p:nvPr/>
        </p:nvPicPr>
        <p:blipFill>
          <a:blip r:embed="rId3">
            <a:alphaModFix/>
          </a:blip>
          <a:stretch>
            <a:fillRect/>
          </a:stretch>
        </p:blipFill>
        <p:spPr>
          <a:xfrm>
            <a:off x="1294550" y="38425"/>
            <a:ext cx="6179850" cy="1394825"/>
          </a:xfrm>
          <a:prstGeom prst="rect">
            <a:avLst/>
          </a:prstGeom>
          <a:noFill/>
          <a:ln>
            <a:noFill/>
          </a:ln>
        </p:spPr>
      </p:pic>
      <p:pic>
        <p:nvPicPr>
          <p:cNvPr id="90" name="Google Shape;90;p9"/>
          <p:cNvPicPr preferRelativeResize="0"/>
          <p:nvPr/>
        </p:nvPicPr>
        <p:blipFill>
          <a:blip r:embed="rId4">
            <a:alphaModFix/>
          </a:blip>
          <a:stretch>
            <a:fillRect/>
          </a:stretch>
        </p:blipFill>
        <p:spPr>
          <a:xfrm>
            <a:off x="0" y="0"/>
            <a:ext cx="559425" cy="577525"/>
          </a:xfrm>
          <a:prstGeom prst="rect">
            <a:avLst/>
          </a:prstGeom>
          <a:noFill/>
          <a:ln>
            <a:noFill/>
          </a:ln>
        </p:spPr>
      </p:pic>
      <p:sp>
        <p:nvSpPr>
          <p:cNvPr id="91" name="Google Shape;91;p9"/>
          <p:cNvSpPr txBox="1"/>
          <p:nvPr/>
        </p:nvSpPr>
        <p:spPr>
          <a:xfrm>
            <a:off x="1367450" y="1433250"/>
            <a:ext cx="53223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2200" b="1"/>
              <a:t>Entscheidungskriterien</a:t>
            </a:r>
            <a:endParaRPr sz="2200" b="1"/>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de" sz="2200"/>
              <a:t>-	Sicherheit</a:t>
            </a:r>
            <a:endParaRPr sz="2200"/>
          </a:p>
          <a:p>
            <a:pPr marL="0" lvl="0" indent="0" algn="l" rtl="0">
              <a:spcBef>
                <a:spcPts val="0"/>
              </a:spcBef>
              <a:spcAft>
                <a:spcPts val="0"/>
              </a:spcAft>
              <a:buClr>
                <a:schemeClr val="dk1"/>
              </a:buClr>
              <a:buSzPts val="1100"/>
              <a:buFont typeface="Arial"/>
              <a:buNone/>
            </a:pPr>
            <a:r>
              <a:rPr lang="de" sz="2200"/>
              <a:t>-	Schnelligkeit</a:t>
            </a:r>
            <a:endParaRPr sz="2200"/>
          </a:p>
          <a:p>
            <a:pPr marL="0" lvl="0" indent="0" algn="l" rtl="0">
              <a:spcBef>
                <a:spcPts val="0"/>
              </a:spcBef>
              <a:spcAft>
                <a:spcPts val="0"/>
              </a:spcAft>
              <a:buClr>
                <a:schemeClr val="dk1"/>
              </a:buClr>
              <a:buSzPts val="1100"/>
              <a:buFont typeface="Arial"/>
              <a:buNone/>
            </a:pPr>
            <a:r>
              <a:rPr lang="de" sz="2200"/>
              <a:t>-	Erfolgsaussicht</a:t>
            </a:r>
            <a:endParaRPr sz="2200"/>
          </a:p>
          <a:p>
            <a:pPr marL="0" lvl="0" indent="0" algn="l" rtl="0">
              <a:spcBef>
                <a:spcPts val="0"/>
              </a:spcBef>
              <a:spcAft>
                <a:spcPts val="0"/>
              </a:spcAft>
              <a:buClr>
                <a:schemeClr val="dk1"/>
              </a:buClr>
              <a:buSzPts val="1100"/>
              <a:buFont typeface="Arial"/>
              <a:buNone/>
            </a:pPr>
            <a:r>
              <a:rPr lang="de" sz="2200"/>
              <a:t>-	Umweltverträglichkeit</a:t>
            </a:r>
            <a:endParaRPr sz="2200"/>
          </a:p>
          <a:p>
            <a:pPr marL="0" lvl="0" indent="0" algn="l" rtl="0">
              <a:spcBef>
                <a:spcPts val="0"/>
              </a:spcBef>
              <a:spcAft>
                <a:spcPts val="0"/>
              </a:spcAft>
              <a:buClr>
                <a:schemeClr val="dk1"/>
              </a:buClr>
              <a:buSzPts val="1100"/>
              <a:buFont typeface="Arial"/>
              <a:buNone/>
            </a:pPr>
            <a:r>
              <a:rPr lang="de" sz="2200"/>
              <a:t>-	Aufwand</a:t>
            </a:r>
            <a:endParaRPr sz="2200"/>
          </a:p>
          <a:p>
            <a:pPr marL="0" lvl="0" indent="0" algn="l" rtl="0">
              <a:spcBef>
                <a:spcPts val="0"/>
              </a:spcBef>
              <a:spcAft>
                <a:spcPts val="0"/>
              </a:spcAft>
              <a:buNone/>
            </a:pPr>
            <a:r>
              <a:rPr lang="de" sz="2200"/>
              <a:t>-	Gesamtwirkung</a:t>
            </a:r>
            <a:endParaRPr sz="2200"/>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0"/>
          <p:cNvPicPr preferRelativeResize="0"/>
          <p:nvPr/>
        </p:nvPicPr>
        <p:blipFill>
          <a:blip r:embed="rId3">
            <a:alphaModFix/>
          </a:blip>
          <a:stretch>
            <a:fillRect/>
          </a:stretch>
        </p:blipFill>
        <p:spPr>
          <a:xfrm>
            <a:off x="0" y="0"/>
            <a:ext cx="559425" cy="577525"/>
          </a:xfrm>
          <a:prstGeom prst="rect">
            <a:avLst/>
          </a:prstGeom>
          <a:noFill/>
          <a:ln>
            <a:noFill/>
          </a:ln>
        </p:spPr>
      </p:pic>
      <p:pic>
        <p:nvPicPr>
          <p:cNvPr id="97" name="Google Shape;97;p10"/>
          <p:cNvPicPr preferRelativeResize="0"/>
          <p:nvPr/>
        </p:nvPicPr>
        <p:blipFill>
          <a:blip r:embed="rId4">
            <a:alphaModFix/>
          </a:blip>
          <a:stretch>
            <a:fillRect/>
          </a:stretch>
        </p:blipFill>
        <p:spPr>
          <a:xfrm>
            <a:off x="1903550" y="139450"/>
            <a:ext cx="4918199" cy="1065875"/>
          </a:xfrm>
          <a:prstGeom prst="rect">
            <a:avLst/>
          </a:prstGeom>
          <a:noFill/>
          <a:ln>
            <a:noFill/>
          </a:ln>
        </p:spPr>
      </p:pic>
      <p:pic>
        <p:nvPicPr>
          <p:cNvPr id="98" name="Google Shape;98;p10"/>
          <p:cNvPicPr preferRelativeResize="0"/>
          <p:nvPr/>
        </p:nvPicPr>
        <p:blipFill>
          <a:blip r:embed="rId5">
            <a:alphaModFix/>
          </a:blip>
          <a:stretch>
            <a:fillRect/>
          </a:stretch>
        </p:blipFill>
        <p:spPr>
          <a:xfrm>
            <a:off x="152400" y="1357725"/>
            <a:ext cx="4346101" cy="2565950"/>
          </a:xfrm>
          <a:prstGeom prst="rect">
            <a:avLst/>
          </a:prstGeom>
          <a:noFill/>
          <a:ln>
            <a:noFill/>
          </a:ln>
        </p:spPr>
      </p:pic>
      <p:pic>
        <p:nvPicPr>
          <p:cNvPr id="99" name="Google Shape;99;p10"/>
          <p:cNvPicPr preferRelativeResize="0"/>
          <p:nvPr/>
        </p:nvPicPr>
        <p:blipFill>
          <a:blip r:embed="rId6">
            <a:alphaModFix/>
          </a:blip>
          <a:stretch>
            <a:fillRect/>
          </a:stretch>
        </p:blipFill>
        <p:spPr>
          <a:xfrm>
            <a:off x="4498500" y="1351988"/>
            <a:ext cx="4326838" cy="2577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1"/>
          <p:cNvPicPr preferRelativeResize="0"/>
          <p:nvPr/>
        </p:nvPicPr>
        <p:blipFill>
          <a:blip r:embed="rId3">
            <a:alphaModFix/>
          </a:blip>
          <a:stretch>
            <a:fillRect/>
          </a:stretch>
        </p:blipFill>
        <p:spPr>
          <a:xfrm>
            <a:off x="0" y="0"/>
            <a:ext cx="559425" cy="532787"/>
          </a:xfrm>
          <a:prstGeom prst="rect">
            <a:avLst/>
          </a:prstGeom>
          <a:noFill/>
          <a:ln>
            <a:noFill/>
          </a:ln>
        </p:spPr>
      </p:pic>
      <p:pic>
        <p:nvPicPr>
          <p:cNvPr id="105" name="Google Shape;105;p11"/>
          <p:cNvPicPr preferRelativeResize="0"/>
          <p:nvPr/>
        </p:nvPicPr>
        <p:blipFill>
          <a:blip r:embed="rId4">
            <a:alphaModFix/>
          </a:blip>
          <a:stretch>
            <a:fillRect/>
          </a:stretch>
        </p:blipFill>
        <p:spPr>
          <a:xfrm>
            <a:off x="711825" y="152400"/>
            <a:ext cx="2669400" cy="4097601"/>
          </a:xfrm>
          <a:prstGeom prst="rect">
            <a:avLst/>
          </a:prstGeom>
          <a:noFill/>
          <a:ln>
            <a:noFill/>
          </a:ln>
        </p:spPr>
      </p:pic>
      <p:pic>
        <p:nvPicPr>
          <p:cNvPr id="106" name="Google Shape;106;p11"/>
          <p:cNvPicPr preferRelativeResize="0"/>
          <p:nvPr/>
        </p:nvPicPr>
        <p:blipFill>
          <a:blip r:embed="rId5">
            <a:alphaModFix/>
          </a:blip>
          <a:stretch>
            <a:fillRect/>
          </a:stretch>
        </p:blipFill>
        <p:spPr>
          <a:xfrm>
            <a:off x="3533625" y="152400"/>
            <a:ext cx="2669400" cy="4178315"/>
          </a:xfrm>
          <a:prstGeom prst="rect">
            <a:avLst/>
          </a:prstGeom>
          <a:noFill/>
          <a:ln>
            <a:noFill/>
          </a:ln>
        </p:spPr>
      </p:pic>
      <p:pic>
        <p:nvPicPr>
          <p:cNvPr id="107" name="Google Shape;107;p11"/>
          <p:cNvPicPr preferRelativeResize="0"/>
          <p:nvPr/>
        </p:nvPicPr>
        <p:blipFill>
          <a:blip r:embed="rId6">
            <a:alphaModFix/>
          </a:blip>
          <a:stretch>
            <a:fillRect/>
          </a:stretch>
        </p:blipFill>
        <p:spPr>
          <a:xfrm>
            <a:off x="6355425" y="152400"/>
            <a:ext cx="2669399" cy="415838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12"/>
          <p:cNvPicPr preferRelativeResize="0"/>
          <p:nvPr/>
        </p:nvPicPr>
        <p:blipFill>
          <a:blip r:embed="rId3">
            <a:alphaModFix/>
          </a:blip>
          <a:stretch>
            <a:fillRect/>
          </a:stretch>
        </p:blipFill>
        <p:spPr>
          <a:xfrm>
            <a:off x="0" y="0"/>
            <a:ext cx="559425" cy="532787"/>
          </a:xfrm>
          <a:prstGeom prst="rect">
            <a:avLst/>
          </a:prstGeom>
          <a:noFill/>
          <a:ln>
            <a:noFill/>
          </a:ln>
        </p:spPr>
      </p:pic>
      <p:pic>
        <p:nvPicPr>
          <p:cNvPr id="113" name="Google Shape;113;p12"/>
          <p:cNvPicPr preferRelativeResize="0"/>
          <p:nvPr/>
        </p:nvPicPr>
        <p:blipFill>
          <a:blip r:embed="rId4">
            <a:alphaModFix/>
          </a:blip>
          <a:stretch>
            <a:fillRect/>
          </a:stretch>
        </p:blipFill>
        <p:spPr>
          <a:xfrm>
            <a:off x="1100300" y="152400"/>
            <a:ext cx="2926764" cy="3989550"/>
          </a:xfrm>
          <a:prstGeom prst="rect">
            <a:avLst/>
          </a:prstGeom>
          <a:noFill/>
          <a:ln>
            <a:noFill/>
          </a:ln>
        </p:spPr>
      </p:pic>
      <p:pic>
        <p:nvPicPr>
          <p:cNvPr id="114" name="Google Shape;114;p12"/>
          <p:cNvPicPr preferRelativeResize="0"/>
          <p:nvPr/>
        </p:nvPicPr>
        <p:blipFill>
          <a:blip r:embed="rId5">
            <a:alphaModFix/>
          </a:blip>
          <a:stretch>
            <a:fillRect/>
          </a:stretch>
        </p:blipFill>
        <p:spPr>
          <a:xfrm>
            <a:off x="4628075" y="152400"/>
            <a:ext cx="3080124" cy="3989545"/>
          </a:xfrm>
          <a:prstGeom prst="rect">
            <a:avLst/>
          </a:prstGeom>
          <a:noFill/>
          <a:ln>
            <a:noFill/>
          </a:ln>
        </p:spPr>
      </p:pic>
      <p:pic>
        <p:nvPicPr>
          <p:cNvPr id="115" name="Google Shape;115;p12"/>
          <p:cNvPicPr preferRelativeResize="0"/>
          <p:nvPr/>
        </p:nvPicPr>
        <p:blipFill>
          <a:blip r:embed="rId6">
            <a:alphaModFix/>
          </a:blip>
          <a:stretch>
            <a:fillRect/>
          </a:stretch>
        </p:blipFill>
        <p:spPr>
          <a:xfrm>
            <a:off x="3260250" y="4141951"/>
            <a:ext cx="2093025" cy="2630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g34ce2ee3f9d_0_45"/>
          <p:cNvPicPr preferRelativeResize="0"/>
          <p:nvPr/>
        </p:nvPicPr>
        <p:blipFill>
          <a:blip r:embed="rId3">
            <a:alphaModFix/>
          </a:blip>
          <a:stretch>
            <a:fillRect/>
          </a:stretch>
        </p:blipFill>
        <p:spPr>
          <a:xfrm>
            <a:off x="478725" y="59150"/>
            <a:ext cx="3316650" cy="4330702"/>
          </a:xfrm>
          <a:prstGeom prst="rect">
            <a:avLst/>
          </a:prstGeom>
          <a:noFill/>
          <a:ln>
            <a:noFill/>
          </a:ln>
        </p:spPr>
      </p:pic>
      <p:pic>
        <p:nvPicPr>
          <p:cNvPr id="121" name="Google Shape;121;g34ce2ee3f9d_0_45"/>
          <p:cNvPicPr preferRelativeResize="0"/>
          <p:nvPr/>
        </p:nvPicPr>
        <p:blipFill>
          <a:blip r:embed="rId4">
            <a:alphaModFix/>
          </a:blip>
          <a:stretch>
            <a:fillRect/>
          </a:stretch>
        </p:blipFill>
        <p:spPr>
          <a:xfrm>
            <a:off x="4794650" y="59150"/>
            <a:ext cx="2835774" cy="42918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3"/>
          <p:cNvSpPr txBox="1"/>
          <p:nvPr/>
        </p:nvSpPr>
        <p:spPr>
          <a:xfrm>
            <a:off x="0" y="0"/>
            <a:ext cx="91440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de" sz="3100" b="1"/>
              <a:t>Rückmeldung /Nachforderung!</a:t>
            </a:r>
            <a:endParaRPr sz="3100" b="1"/>
          </a:p>
          <a:p>
            <a:pPr marL="0" lvl="0" indent="0" algn="l" rtl="0">
              <a:spcBef>
                <a:spcPts val="0"/>
              </a:spcBef>
              <a:spcAft>
                <a:spcPts val="0"/>
              </a:spcAft>
              <a:buNone/>
            </a:pPr>
            <a:endParaRPr/>
          </a:p>
        </p:txBody>
      </p:sp>
      <p:sp>
        <p:nvSpPr>
          <p:cNvPr id="127" name="Google Shape;127;p13"/>
          <p:cNvSpPr txBox="1"/>
          <p:nvPr/>
        </p:nvSpPr>
        <p:spPr>
          <a:xfrm>
            <a:off x="1849150" y="691500"/>
            <a:ext cx="65490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3400">
                <a:solidFill>
                  <a:srgbClr val="CC0000"/>
                </a:solidFill>
              </a:rPr>
              <a:t>M</a:t>
            </a:r>
            <a:r>
              <a:rPr lang="de" sz="2800">
                <a:solidFill>
                  <a:schemeClr val="dk1"/>
                </a:solidFill>
              </a:rPr>
              <a:t>eldender</a:t>
            </a:r>
            <a:endParaRPr sz="2800">
              <a:solidFill>
                <a:schemeClr val="dk1"/>
              </a:solidFill>
            </a:endParaRPr>
          </a:p>
          <a:p>
            <a:pPr marL="0" lvl="0" indent="0" algn="l" rtl="0">
              <a:spcBef>
                <a:spcPts val="0"/>
              </a:spcBef>
              <a:spcAft>
                <a:spcPts val="0"/>
              </a:spcAft>
              <a:buNone/>
            </a:pPr>
            <a:r>
              <a:rPr lang="de" sz="3400">
                <a:solidFill>
                  <a:srgbClr val="CC0000"/>
                </a:solidFill>
              </a:rPr>
              <a:t>E</a:t>
            </a:r>
            <a:r>
              <a:rPr lang="de" sz="2800">
                <a:solidFill>
                  <a:schemeClr val="dk1"/>
                </a:solidFill>
              </a:rPr>
              <a:t>insatzstelle</a:t>
            </a:r>
            <a:endParaRPr sz="2800">
              <a:solidFill>
                <a:schemeClr val="dk1"/>
              </a:solidFill>
            </a:endParaRPr>
          </a:p>
          <a:p>
            <a:pPr marL="0" lvl="0" indent="0" algn="l" rtl="0">
              <a:spcBef>
                <a:spcPts val="0"/>
              </a:spcBef>
              <a:spcAft>
                <a:spcPts val="0"/>
              </a:spcAft>
              <a:buNone/>
            </a:pPr>
            <a:r>
              <a:rPr lang="de" sz="3400">
                <a:solidFill>
                  <a:srgbClr val="CC0000"/>
                </a:solidFill>
              </a:rPr>
              <a:t>L</a:t>
            </a:r>
            <a:r>
              <a:rPr lang="de" sz="2800">
                <a:solidFill>
                  <a:schemeClr val="dk1"/>
                </a:solidFill>
              </a:rPr>
              <a:t>age</a:t>
            </a:r>
            <a:endParaRPr sz="2800">
              <a:solidFill>
                <a:schemeClr val="dk1"/>
              </a:solidFill>
            </a:endParaRPr>
          </a:p>
          <a:p>
            <a:pPr marL="0" lvl="0" indent="0" algn="l" rtl="0">
              <a:spcBef>
                <a:spcPts val="0"/>
              </a:spcBef>
              <a:spcAft>
                <a:spcPts val="0"/>
              </a:spcAft>
              <a:buNone/>
            </a:pPr>
            <a:r>
              <a:rPr lang="de" sz="3400">
                <a:solidFill>
                  <a:srgbClr val="CC0000"/>
                </a:solidFill>
              </a:rPr>
              <a:t>D</a:t>
            </a:r>
            <a:r>
              <a:rPr lang="de" sz="2800">
                <a:solidFill>
                  <a:schemeClr val="dk1"/>
                </a:solidFill>
              </a:rPr>
              <a:t>urchgeführte Maßnahmen</a:t>
            </a:r>
            <a:endParaRPr sz="2800">
              <a:solidFill>
                <a:schemeClr val="dk1"/>
              </a:solidFill>
            </a:endParaRPr>
          </a:p>
          <a:p>
            <a:pPr marL="0" lvl="0" indent="0" algn="l" rtl="0">
              <a:spcBef>
                <a:spcPts val="0"/>
              </a:spcBef>
              <a:spcAft>
                <a:spcPts val="0"/>
              </a:spcAft>
              <a:buNone/>
            </a:pPr>
            <a:r>
              <a:rPr lang="de" sz="3400">
                <a:solidFill>
                  <a:srgbClr val="CC0000"/>
                </a:solidFill>
              </a:rPr>
              <a:t>E</a:t>
            </a:r>
            <a:r>
              <a:rPr lang="de" sz="2800">
                <a:solidFill>
                  <a:schemeClr val="dk1"/>
                </a:solidFill>
              </a:rPr>
              <a:t>inheiten im Einsatz</a:t>
            </a:r>
            <a:endParaRPr sz="2800">
              <a:solidFill>
                <a:schemeClr val="dk1"/>
              </a:solidFill>
            </a:endParaRPr>
          </a:p>
          <a:p>
            <a:pPr marL="0" lvl="0" indent="0" algn="l" rtl="0">
              <a:spcBef>
                <a:spcPts val="0"/>
              </a:spcBef>
              <a:spcAft>
                <a:spcPts val="0"/>
              </a:spcAft>
              <a:buNone/>
            </a:pPr>
            <a:r>
              <a:rPr lang="de" sz="3400">
                <a:solidFill>
                  <a:srgbClr val="CC0000"/>
                </a:solidFill>
              </a:rPr>
              <a:t>N</a:t>
            </a:r>
            <a:r>
              <a:rPr lang="de" sz="2800">
                <a:solidFill>
                  <a:schemeClr val="dk1"/>
                </a:solidFill>
              </a:rPr>
              <a:t>achforderung</a:t>
            </a:r>
            <a:endParaRPr sz="280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4"/>
          <p:cNvSpPr txBox="1"/>
          <p:nvPr/>
        </p:nvSpPr>
        <p:spPr>
          <a:xfrm>
            <a:off x="0" y="0"/>
            <a:ext cx="91440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3100" b="1"/>
              <a:t>Übergabe der Einsatzleitung</a:t>
            </a:r>
            <a:endParaRPr sz="3100" b="1"/>
          </a:p>
          <a:p>
            <a:pPr marL="0" lvl="0" indent="0" algn="l" rtl="0">
              <a:spcBef>
                <a:spcPts val="0"/>
              </a:spcBef>
              <a:spcAft>
                <a:spcPts val="0"/>
              </a:spcAft>
              <a:buNone/>
            </a:pPr>
            <a:endParaRPr/>
          </a:p>
        </p:txBody>
      </p:sp>
      <p:sp>
        <p:nvSpPr>
          <p:cNvPr id="133" name="Google Shape;133;p14"/>
          <p:cNvSpPr txBox="1"/>
          <p:nvPr/>
        </p:nvSpPr>
        <p:spPr>
          <a:xfrm>
            <a:off x="901275" y="691500"/>
            <a:ext cx="8197200" cy="366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3400">
                <a:solidFill>
                  <a:srgbClr val="CC0000"/>
                </a:solidFill>
              </a:rPr>
              <a:t>La</a:t>
            </a:r>
            <a:r>
              <a:rPr lang="de" sz="2800">
                <a:solidFill>
                  <a:schemeClr val="dk1"/>
                </a:solidFill>
              </a:rPr>
              <a:t>ge, erkannte Gefahren, betroffene Menschen</a:t>
            </a:r>
            <a:endParaRPr sz="2800">
              <a:solidFill>
                <a:schemeClr val="dk1"/>
              </a:solidFill>
            </a:endParaRPr>
          </a:p>
          <a:p>
            <a:pPr marL="0" lvl="0" indent="0" algn="l" rtl="0">
              <a:spcBef>
                <a:spcPts val="0"/>
              </a:spcBef>
              <a:spcAft>
                <a:spcPts val="0"/>
              </a:spcAft>
              <a:buNone/>
            </a:pPr>
            <a:r>
              <a:rPr lang="de" sz="3400">
                <a:solidFill>
                  <a:srgbClr val="CC0000"/>
                </a:solidFill>
              </a:rPr>
              <a:t>D</a:t>
            </a:r>
            <a:r>
              <a:rPr lang="de" sz="2800">
                <a:solidFill>
                  <a:schemeClr val="dk1"/>
                </a:solidFill>
              </a:rPr>
              <a:t>urchgeführte Maßnahmen und Erkundung</a:t>
            </a:r>
            <a:endParaRPr sz="2800">
              <a:solidFill>
                <a:schemeClr val="dk1"/>
              </a:solidFill>
            </a:endParaRPr>
          </a:p>
          <a:p>
            <a:pPr marL="0" lvl="0" indent="0" algn="l" rtl="0">
              <a:spcBef>
                <a:spcPts val="0"/>
              </a:spcBef>
              <a:spcAft>
                <a:spcPts val="0"/>
              </a:spcAft>
              <a:buNone/>
            </a:pPr>
            <a:r>
              <a:rPr lang="de" sz="3400">
                <a:solidFill>
                  <a:srgbClr val="CC0000"/>
                </a:solidFill>
              </a:rPr>
              <a:t>E</a:t>
            </a:r>
            <a:r>
              <a:rPr lang="de" sz="2800">
                <a:solidFill>
                  <a:schemeClr val="dk1"/>
                </a:solidFill>
              </a:rPr>
              <a:t>inheiten im Einsatz und Reserven</a:t>
            </a:r>
            <a:endParaRPr sz="2800">
              <a:solidFill>
                <a:schemeClr val="dk1"/>
              </a:solidFill>
            </a:endParaRPr>
          </a:p>
          <a:p>
            <a:pPr marL="0" lvl="0" indent="0" algn="l" rtl="0">
              <a:spcBef>
                <a:spcPts val="0"/>
              </a:spcBef>
              <a:spcAft>
                <a:spcPts val="0"/>
              </a:spcAft>
              <a:buNone/>
            </a:pPr>
            <a:r>
              <a:rPr lang="de" sz="3400">
                <a:solidFill>
                  <a:srgbClr val="CC0000"/>
                </a:solidFill>
              </a:rPr>
              <a:t>N</a:t>
            </a:r>
            <a:r>
              <a:rPr lang="de" sz="2800">
                <a:solidFill>
                  <a:schemeClr val="dk1"/>
                </a:solidFill>
              </a:rPr>
              <a:t>achalarmierte Einheiten</a:t>
            </a:r>
            <a:endParaRPr sz="2800">
              <a:solidFill>
                <a:schemeClr val="dk1"/>
              </a:solidFill>
            </a:endParaRPr>
          </a:p>
          <a:p>
            <a:pPr marL="0" lvl="0" indent="0" algn="l" rtl="0">
              <a:spcBef>
                <a:spcPts val="0"/>
              </a:spcBef>
              <a:spcAft>
                <a:spcPts val="0"/>
              </a:spcAft>
              <a:buNone/>
            </a:pPr>
            <a:r>
              <a:rPr lang="de" sz="3400">
                <a:solidFill>
                  <a:srgbClr val="CC0000"/>
                </a:solidFill>
              </a:rPr>
              <a:t>Übergabe </a:t>
            </a:r>
            <a:r>
              <a:rPr lang="de" sz="2800">
                <a:solidFill>
                  <a:schemeClr val="dk1"/>
                </a:solidFill>
              </a:rPr>
              <a:t>der Einsatzleitung</a:t>
            </a:r>
            <a:endParaRPr sz="2800">
              <a:solidFill>
                <a:schemeClr val="dk1"/>
              </a:solidFill>
            </a:endParaRPr>
          </a:p>
          <a:p>
            <a:pPr marL="0" lvl="0" indent="0" algn="l" rtl="0">
              <a:spcBef>
                <a:spcPts val="0"/>
              </a:spcBef>
              <a:spcAft>
                <a:spcPts val="0"/>
              </a:spcAft>
              <a:buNone/>
            </a:pPr>
            <a:endParaRPr sz="2800">
              <a:solidFill>
                <a:schemeClr val="dk1"/>
              </a:solidFill>
            </a:endParaRPr>
          </a:p>
          <a:p>
            <a:pPr marL="0" lvl="0" indent="0" algn="ctr" rtl="0">
              <a:spcBef>
                <a:spcPts val="0"/>
              </a:spcBef>
              <a:spcAft>
                <a:spcPts val="0"/>
              </a:spcAft>
              <a:buNone/>
            </a:pPr>
            <a:r>
              <a:rPr lang="de" sz="2800">
                <a:solidFill>
                  <a:srgbClr val="CC0000"/>
                </a:solidFill>
              </a:rPr>
              <a:t>“Ladenübergabe”</a:t>
            </a:r>
            <a:endParaRPr sz="2800">
              <a:solidFill>
                <a:srgbClr val="CC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34ce2ee3f9d_0_55"/>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pic>
        <p:nvPicPr>
          <p:cNvPr id="139" name="Google Shape;139;g34ce2ee3f9d_0_55"/>
          <p:cNvPicPr preferRelativeResize="0"/>
          <p:nvPr/>
        </p:nvPicPr>
        <p:blipFill>
          <a:blip r:embed="rId3">
            <a:alphaModFix/>
          </a:blip>
          <a:stretch>
            <a:fillRect/>
          </a:stretch>
        </p:blipFill>
        <p:spPr>
          <a:xfrm>
            <a:off x="767275" y="136050"/>
            <a:ext cx="7609450" cy="4241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g34ce2ee3f9d_0_70"/>
          <p:cNvSpPr txBox="1"/>
          <p:nvPr/>
        </p:nvSpPr>
        <p:spPr>
          <a:xfrm>
            <a:off x="0" y="755400"/>
            <a:ext cx="8950500" cy="363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de" b="1"/>
              <a:t>§ 16 Pflichten des Einsatzleiters oder der Einsatzleiterin</a:t>
            </a:r>
            <a:endParaRPr b="1"/>
          </a:p>
          <a:p>
            <a:pPr marL="0" lvl="0" indent="0" algn="l" rtl="0">
              <a:spcBef>
                <a:spcPts val="0"/>
              </a:spcBef>
              <a:spcAft>
                <a:spcPts val="0"/>
              </a:spcAft>
              <a:buClr>
                <a:schemeClr val="dk1"/>
              </a:buClr>
              <a:buSzPts val="1100"/>
              <a:buFont typeface="Arial"/>
              <a:buNone/>
            </a:pPr>
            <a:r>
              <a:rPr lang="de"/>
              <a:t>(1) Der Einsatzleiter oder die Einsatzleiterin hat unverzüglich die erforderlichen Maßnahmen zu ergreifen, um Menschen und Tiere zu retten, Sachen zu bergen und die Umwelt zu schützen. Er oder sie hat darauf zu achten, dass durch die Tätigkeit der Feuerwehr kein vermeidbarer Schaden entsteht.</a:t>
            </a:r>
            <a:endParaRPr/>
          </a:p>
          <a:p>
            <a:pPr marL="0" lvl="0" indent="0" algn="l" rtl="0">
              <a:spcBef>
                <a:spcPts val="0"/>
              </a:spcBef>
              <a:spcAft>
                <a:spcPts val="0"/>
              </a:spcAft>
              <a:buClr>
                <a:schemeClr val="dk1"/>
              </a:buClr>
              <a:buSzPts val="1100"/>
              <a:buFont typeface="Arial"/>
              <a:buNone/>
            </a:pPr>
            <a:r>
              <a:rPr lang="de"/>
              <a:t>(2) Der Einsatzleiter oder die Einsatzleiterin hat die zuständige Feuerwehreinsatzzentrale oder Leitstelle unverzüglich über die Lage zu unterrichten und die Benachrichtigung des Wehrführers oder der Wehrführerin zu veranlassen. Er oder sie unterrichtet den Bürgermeister oder die Bürgermeisterin.</a:t>
            </a:r>
            <a:endParaRPr/>
          </a:p>
          <a:p>
            <a:pPr marL="0" lvl="0" indent="0" algn="l" rtl="0">
              <a:spcBef>
                <a:spcPts val="0"/>
              </a:spcBef>
              <a:spcAft>
                <a:spcPts val="0"/>
              </a:spcAft>
              <a:buClr>
                <a:schemeClr val="dk1"/>
              </a:buClr>
              <a:buSzPts val="1100"/>
              <a:buFont typeface="Arial"/>
              <a:buNone/>
            </a:pPr>
            <a:r>
              <a:rPr lang="de"/>
              <a:t>(3) Die Feuerwehreinheiten sind durch den Einsatzleiter oder die Einsatzleiterin an der Einsatzstelle einzuweisen. Sie erhalten von ihm oder ihr den Einsatzbefehl. Die Einsatzleitung ist kenntlich zu machen.</a:t>
            </a:r>
            <a:endParaRPr/>
          </a:p>
          <a:p>
            <a:pPr marL="0" lvl="0" indent="0" algn="l" rtl="0">
              <a:spcBef>
                <a:spcPts val="0"/>
              </a:spcBef>
              <a:spcAft>
                <a:spcPts val="0"/>
              </a:spcAft>
              <a:buClr>
                <a:schemeClr val="dk1"/>
              </a:buClr>
              <a:buSzPts val="1100"/>
              <a:buFont typeface="Arial"/>
              <a:buNone/>
            </a:pPr>
            <a:r>
              <a:rPr lang="de"/>
              <a:t>(4) Der Einsatzleiter oder die Einsatzleiterin hat dafür Sorge zu tragen, dass sich nach Eintreffen der Feuerwehr alle zur Brandbekämpfung und Technischen Hilfe nicht unbedingt benötigten Personen von der Einsatzstelle entfernen.</a:t>
            </a:r>
            <a:endParaRPr/>
          </a:p>
          <a:p>
            <a:pPr marL="0" lvl="0" indent="0" algn="l" rtl="0">
              <a:spcBef>
                <a:spcPts val="0"/>
              </a:spcBef>
              <a:spcAft>
                <a:spcPts val="0"/>
              </a:spcAft>
              <a:buClr>
                <a:schemeClr val="dk1"/>
              </a:buClr>
              <a:buSzPts val="1100"/>
              <a:buFont typeface="Arial"/>
              <a:buNone/>
            </a:pPr>
            <a:r>
              <a:rPr lang="de"/>
              <a:t>(5) Über den Verlauf des Einsatzes fertigt der Einsatzleiter oder die Einsatzleiterin einen Einsatzbericht und legt diesen unverzüglich dem Wehrführer oder der Wehrführerin zur Weiterleitung an den Bürgermeister oder die Bürgermeisterin vor.</a:t>
            </a:r>
            <a:endParaRPr/>
          </a:p>
          <a:p>
            <a:pPr marL="0" lvl="0" indent="0" algn="l" rtl="0">
              <a:spcBef>
                <a:spcPts val="0"/>
              </a:spcBef>
              <a:spcAft>
                <a:spcPts val="0"/>
              </a:spcAft>
              <a:buNone/>
            </a:pPr>
            <a:endParaRPr/>
          </a:p>
        </p:txBody>
      </p:sp>
      <p:sp>
        <p:nvSpPr>
          <p:cNvPr id="24" name="Google Shape;24;g34ce2ee3f9d_0_70"/>
          <p:cNvSpPr txBox="1"/>
          <p:nvPr/>
        </p:nvSpPr>
        <p:spPr>
          <a:xfrm>
            <a:off x="0" y="0"/>
            <a:ext cx="9144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800"/>
              <a:t>Gesetz über den Brandschutz, die Technische Hilfe und den Katastrophenschutz im Saarland (SBKG)</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15"/>
          <p:cNvSpPr txBox="1"/>
          <p:nvPr/>
        </p:nvSpPr>
        <p:spPr>
          <a:xfrm>
            <a:off x="25" y="0"/>
            <a:ext cx="9144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400"/>
              <a:t>Kennzeichnung an EST</a:t>
            </a:r>
            <a:endParaRPr sz="2400"/>
          </a:p>
        </p:txBody>
      </p:sp>
      <p:sp>
        <p:nvSpPr>
          <p:cNvPr id="145" name="Google Shape;145;p15"/>
          <p:cNvSpPr txBox="1"/>
          <p:nvPr/>
        </p:nvSpPr>
        <p:spPr>
          <a:xfrm>
            <a:off x="25" y="552475"/>
            <a:ext cx="9144000" cy="30939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SzPts val="2100"/>
              <a:buChar char="-"/>
            </a:pPr>
            <a:r>
              <a:rPr lang="de" sz="2100"/>
              <a:t>Einsatzleiter						Gelb </a:t>
            </a:r>
            <a:endParaRPr sz="2100"/>
          </a:p>
          <a:p>
            <a:pPr marL="457200" lvl="0" indent="-361950" algn="l" rtl="0">
              <a:spcBef>
                <a:spcPts val="0"/>
              </a:spcBef>
              <a:spcAft>
                <a:spcPts val="0"/>
              </a:spcAft>
              <a:buSzPts val="2100"/>
              <a:buChar char="-"/>
            </a:pPr>
            <a:r>
              <a:rPr lang="de" sz="2100"/>
              <a:t>Abschnittsleiter						Weiß</a:t>
            </a:r>
            <a:endParaRPr sz="2100"/>
          </a:p>
          <a:p>
            <a:pPr marL="457200" lvl="0" indent="-361950" algn="l" rtl="0">
              <a:spcBef>
                <a:spcPts val="0"/>
              </a:spcBef>
              <a:spcAft>
                <a:spcPts val="0"/>
              </a:spcAft>
              <a:buSzPts val="2100"/>
              <a:buChar char="-"/>
            </a:pPr>
            <a:r>
              <a:rPr lang="de" sz="2100"/>
              <a:t>Leitender Notarzt					Weiß</a:t>
            </a:r>
            <a:endParaRPr sz="2100"/>
          </a:p>
          <a:p>
            <a:pPr marL="457200" lvl="0" indent="-361950" algn="l" rtl="0">
              <a:spcBef>
                <a:spcPts val="0"/>
              </a:spcBef>
              <a:spcAft>
                <a:spcPts val="0"/>
              </a:spcAft>
              <a:buSzPts val="2100"/>
              <a:buChar char="-"/>
            </a:pPr>
            <a:r>
              <a:rPr lang="de" sz="2100"/>
              <a:t>Organisatorischer Leiter RTD		Weiß</a:t>
            </a:r>
            <a:endParaRPr sz="2100"/>
          </a:p>
          <a:p>
            <a:pPr marL="457200" lvl="0" indent="-361950" algn="l" rtl="0">
              <a:spcBef>
                <a:spcPts val="0"/>
              </a:spcBef>
              <a:spcAft>
                <a:spcPts val="0"/>
              </a:spcAft>
              <a:buSzPts val="2100"/>
              <a:buChar char="-"/>
            </a:pPr>
            <a:r>
              <a:rPr lang="de" sz="2100"/>
              <a:t>Zugführer							Rot</a:t>
            </a:r>
            <a:endParaRPr sz="2100"/>
          </a:p>
          <a:p>
            <a:pPr marL="457200" lvl="0" indent="-361950" algn="l" rtl="0">
              <a:spcBef>
                <a:spcPts val="0"/>
              </a:spcBef>
              <a:spcAft>
                <a:spcPts val="0"/>
              </a:spcAft>
              <a:buSzPts val="2100"/>
              <a:buChar char="-"/>
            </a:pPr>
            <a:r>
              <a:rPr lang="de" sz="2100"/>
              <a:t>Gruppenführer						Blau</a:t>
            </a:r>
            <a:endParaRPr sz="2100"/>
          </a:p>
          <a:p>
            <a:pPr marL="457200" lvl="0" indent="-361950" algn="l" rtl="0">
              <a:spcBef>
                <a:spcPts val="0"/>
              </a:spcBef>
              <a:spcAft>
                <a:spcPts val="0"/>
              </a:spcAft>
              <a:buSzPts val="2100"/>
              <a:buChar char="-"/>
            </a:pPr>
            <a:r>
              <a:rPr lang="de" sz="2100"/>
              <a:t>Öffentlichkeitsarbeit				Grün</a:t>
            </a:r>
            <a:endParaRPr sz="2100"/>
          </a:p>
          <a:p>
            <a:pPr marL="457200" lvl="0" indent="-361950" algn="l" rtl="0">
              <a:spcBef>
                <a:spcPts val="0"/>
              </a:spcBef>
              <a:spcAft>
                <a:spcPts val="0"/>
              </a:spcAft>
              <a:buSzPts val="2100"/>
              <a:buChar char="-"/>
            </a:pPr>
            <a:r>
              <a:rPr lang="de" sz="2100"/>
              <a:t>Psychosoziale Notfallversorgung	Violett</a:t>
            </a:r>
            <a:endParaRPr sz="2100"/>
          </a:p>
          <a:p>
            <a:pPr marL="457200" lvl="0" indent="-361950" algn="l" rtl="0">
              <a:spcBef>
                <a:spcPts val="0"/>
              </a:spcBef>
              <a:spcAft>
                <a:spcPts val="0"/>
              </a:spcAft>
              <a:buSzPts val="2100"/>
              <a:buChar char="-"/>
            </a:pPr>
            <a:r>
              <a:rPr lang="de" sz="2100"/>
              <a:t>Fachberater(a,b,c und sonstige)	Orange(Tagesleucht)</a:t>
            </a:r>
            <a:endParaRPr sz="21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5e0d4f22bb_0_15"/>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pic>
        <p:nvPicPr>
          <p:cNvPr id="151" name="Google Shape;151;g35e0d4f22bb_0_15"/>
          <p:cNvPicPr preferRelativeResize="0"/>
          <p:nvPr/>
        </p:nvPicPr>
        <p:blipFill>
          <a:blip r:embed="rId3">
            <a:alphaModFix/>
          </a:blip>
          <a:stretch>
            <a:fillRect/>
          </a:stretch>
        </p:blipFill>
        <p:spPr>
          <a:xfrm>
            <a:off x="0" y="7"/>
            <a:ext cx="7396700" cy="4370775"/>
          </a:xfrm>
          <a:prstGeom prst="rect">
            <a:avLst/>
          </a:prstGeom>
          <a:noFill/>
          <a:ln>
            <a:noFill/>
          </a:ln>
        </p:spPr>
      </p:pic>
      <p:pic>
        <p:nvPicPr>
          <p:cNvPr id="152" name="Google Shape;152;g35e0d4f22bb_0_15"/>
          <p:cNvPicPr preferRelativeResize="0"/>
          <p:nvPr/>
        </p:nvPicPr>
        <p:blipFill>
          <a:blip r:embed="rId4">
            <a:alphaModFix/>
          </a:blip>
          <a:stretch>
            <a:fillRect/>
          </a:stretch>
        </p:blipFill>
        <p:spPr>
          <a:xfrm>
            <a:off x="1488775" y="3792857"/>
            <a:ext cx="2132977" cy="467918"/>
          </a:xfrm>
          <a:prstGeom prst="rect">
            <a:avLst/>
          </a:prstGeom>
          <a:noFill/>
          <a:ln>
            <a:noFill/>
          </a:ln>
        </p:spPr>
      </p:pic>
      <p:pic>
        <p:nvPicPr>
          <p:cNvPr id="153" name="Google Shape;153;g35e0d4f22bb_0_15"/>
          <p:cNvPicPr preferRelativeResize="0"/>
          <p:nvPr/>
        </p:nvPicPr>
        <p:blipFill>
          <a:blip r:embed="rId4">
            <a:alphaModFix/>
          </a:blip>
          <a:stretch>
            <a:fillRect/>
          </a:stretch>
        </p:blipFill>
        <p:spPr>
          <a:xfrm>
            <a:off x="1528727" y="2891557"/>
            <a:ext cx="2132977" cy="467918"/>
          </a:xfrm>
          <a:prstGeom prst="rect">
            <a:avLst/>
          </a:prstGeom>
          <a:noFill/>
          <a:ln>
            <a:noFill/>
          </a:ln>
        </p:spPr>
      </p:pic>
      <p:sp>
        <p:nvSpPr>
          <p:cNvPr id="154" name="Google Shape;154;g35e0d4f22bb_0_15"/>
          <p:cNvSpPr txBox="1"/>
          <p:nvPr/>
        </p:nvSpPr>
        <p:spPr>
          <a:xfrm>
            <a:off x="1460650" y="277375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b="1"/>
              <a:t>Verbandsführer/Wehrführer</a:t>
            </a:r>
            <a:endParaRPr b="1"/>
          </a:p>
        </p:txBody>
      </p:sp>
      <p:sp>
        <p:nvSpPr>
          <p:cNvPr id="155" name="Google Shape;155;g35e0d4f22bb_0_15"/>
          <p:cNvSpPr txBox="1"/>
          <p:nvPr/>
        </p:nvSpPr>
        <p:spPr>
          <a:xfrm>
            <a:off x="1488775" y="367655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b="1"/>
              <a:t>Brandinspekteur</a:t>
            </a:r>
            <a:endParaRPr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6"/>
          <p:cNvPicPr preferRelativeResize="0"/>
          <p:nvPr/>
        </p:nvPicPr>
        <p:blipFill>
          <a:blip r:embed="rId3">
            <a:alphaModFix/>
          </a:blip>
          <a:stretch>
            <a:fillRect/>
          </a:stretch>
        </p:blipFill>
        <p:spPr>
          <a:xfrm>
            <a:off x="152400" y="0"/>
            <a:ext cx="8839204" cy="435917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8"/>
          <p:cNvSpPr txBox="1"/>
          <p:nvPr/>
        </p:nvSpPr>
        <p:spPr>
          <a:xfrm>
            <a:off x="0" y="0"/>
            <a:ext cx="9144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500" b="1"/>
              <a:t>Führungsorganisation: Befehlsstelle und Befehlsadresse</a:t>
            </a:r>
            <a:endParaRPr sz="2500" b="1"/>
          </a:p>
        </p:txBody>
      </p:sp>
      <p:pic>
        <p:nvPicPr>
          <p:cNvPr id="166" name="Google Shape;166;p18"/>
          <p:cNvPicPr preferRelativeResize="0"/>
          <p:nvPr/>
        </p:nvPicPr>
        <p:blipFill>
          <a:blip r:embed="rId3">
            <a:alphaModFix/>
          </a:blip>
          <a:stretch>
            <a:fillRect/>
          </a:stretch>
        </p:blipFill>
        <p:spPr>
          <a:xfrm>
            <a:off x="1628625" y="620800"/>
            <a:ext cx="2861425" cy="3598125"/>
          </a:xfrm>
          <a:prstGeom prst="rect">
            <a:avLst/>
          </a:prstGeom>
          <a:noFill/>
          <a:ln>
            <a:noFill/>
          </a:ln>
        </p:spPr>
      </p:pic>
      <p:pic>
        <p:nvPicPr>
          <p:cNvPr id="167" name="Google Shape;167;p18"/>
          <p:cNvPicPr preferRelativeResize="0"/>
          <p:nvPr/>
        </p:nvPicPr>
        <p:blipFill>
          <a:blip r:embed="rId4">
            <a:alphaModFix/>
          </a:blip>
          <a:stretch>
            <a:fillRect/>
          </a:stretch>
        </p:blipFill>
        <p:spPr>
          <a:xfrm>
            <a:off x="4906625" y="620800"/>
            <a:ext cx="2638023" cy="36913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34ce2ee3f9d_0_85"/>
          <p:cNvSpPr txBox="1"/>
          <p:nvPr/>
        </p:nvSpPr>
        <p:spPr>
          <a:xfrm>
            <a:off x="0" y="0"/>
            <a:ext cx="9144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500" b="1"/>
              <a:t>Führungsorganisation: Befehlsstelle und Befehlsadressen</a:t>
            </a:r>
            <a:endParaRPr sz="2500" b="1"/>
          </a:p>
        </p:txBody>
      </p:sp>
      <p:pic>
        <p:nvPicPr>
          <p:cNvPr id="173" name="Google Shape;173;g34ce2ee3f9d_0_85"/>
          <p:cNvPicPr preferRelativeResize="0"/>
          <p:nvPr/>
        </p:nvPicPr>
        <p:blipFill>
          <a:blip r:embed="rId3">
            <a:alphaModFix/>
          </a:blip>
          <a:stretch>
            <a:fillRect/>
          </a:stretch>
        </p:blipFill>
        <p:spPr>
          <a:xfrm>
            <a:off x="455450" y="522775"/>
            <a:ext cx="3137850" cy="3781601"/>
          </a:xfrm>
          <a:prstGeom prst="rect">
            <a:avLst/>
          </a:prstGeom>
          <a:noFill/>
          <a:ln>
            <a:noFill/>
          </a:ln>
        </p:spPr>
      </p:pic>
      <p:pic>
        <p:nvPicPr>
          <p:cNvPr id="174" name="Google Shape;174;g34ce2ee3f9d_0_85"/>
          <p:cNvPicPr preferRelativeResize="0"/>
          <p:nvPr/>
        </p:nvPicPr>
        <p:blipFill>
          <a:blip r:embed="rId4">
            <a:alphaModFix/>
          </a:blip>
          <a:stretch>
            <a:fillRect/>
          </a:stretch>
        </p:blipFill>
        <p:spPr>
          <a:xfrm>
            <a:off x="4382800" y="522775"/>
            <a:ext cx="3307272" cy="3781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34ce2ee3f9d_0_93"/>
          <p:cNvSpPr txBox="1"/>
          <p:nvPr/>
        </p:nvSpPr>
        <p:spPr>
          <a:xfrm>
            <a:off x="0" y="0"/>
            <a:ext cx="91440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500" b="1"/>
              <a:t>Art und Anzahl von Führungsebenen nach FwDV 3 + 100</a:t>
            </a:r>
            <a:endParaRPr sz="2500" b="1"/>
          </a:p>
        </p:txBody>
      </p:sp>
      <p:sp>
        <p:nvSpPr>
          <p:cNvPr id="180" name="Google Shape;180;g34ce2ee3f9d_0_93"/>
          <p:cNvSpPr txBox="1"/>
          <p:nvPr/>
        </p:nvSpPr>
        <p:spPr>
          <a:xfrm>
            <a:off x="0" y="528350"/>
            <a:ext cx="91440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b="1" u="sng"/>
              <a:t>Politische Gesamtverantwortung</a:t>
            </a:r>
            <a:r>
              <a:rPr lang="de"/>
              <a:t> (Bürgermeister)</a:t>
            </a:r>
            <a:endParaRPr/>
          </a:p>
          <a:p>
            <a:pPr marL="0" lvl="0" indent="0" algn="l" rtl="0">
              <a:spcBef>
                <a:spcPts val="0"/>
              </a:spcBef>
              <a:spcAft>
                <a:spcPts val="0"/>
              </a:spcAft>
              <a:buNone/>
            </a:pPr>
            <a:endParaRPr/>
          </a:p>
          <a:p>
            <a:pPr marL="0" lvl="0" indent="0" algn="l" rtl="0">
              <a:spcBef>
                <a:spcPts val="0"/>
              </a:spcBef>
              <a:spcAft>
                <a:spcPts val="0"/>
              </a:spcAft>
              <a:buNone/>
            </a:pPr>
            <a:r>
              <a:rPr lang="de" b="1" u="sng"/>
              <a:t>Taktische Verbände</a:t>
            </a:r>
            <a:endParaRPr/>
          </a:p>
          <a:p>
            <a:pPr marL="0" lvl="0" indent="0" algn="l" rtl="0">
              <a:spcBef>
                <a:spcPts val="0"/>
              </a:spcBef>
              <a:spcAft>
                <a:spcPts val="0"/>
              </a:spcAft>
              <a:buNone/>
            </a:pPr>
            <a:r>
              <a:rPr lang="de"/>
              <a:t>	Großverbandsführer 	(Verband III)</a:t>
            </a:r>
            <a:endParaRPr/>
          </a:p>
          <a:p>
            <a:pPr marL="0" lvl="0" indent="0" algn="l" rtl="0">
              <a:spcBef>
                <a:spcPts val="0"/>
              </a:spcBef>
              <a:spcAft>
                <a:spcPts val="0"/>
              </a:spcAft>
              <a:buNone/>
            </a:pPr>
            <a:r>
              <a:rPr lang="de"/>
              <a:t>	Abteilungsführer		(Verband II)</a:t>
            </a:r>
            <a:endParaRPr/>
          </a:p>
          <a:p>
            <a:pPr marL="0" lvl="0" indent="0" algn="l" rtl="0">
              <a:spcBef>
                <a:spcPts val="0"/>
              </a:spcBef>
              <a:spcAft>
                <a:spcPts val="0"/>
              </a:spcAft>
              <a:buNone/>
            </a:pPr>
            <a:r>
              <a:rPr lang="de"/>
              <a:t>	Bereitschaftsführer	(Verband I)</a:t>
            </a:r>
            <a:endParaRPr/>
          </a:p>
          <a:p>
            <a:pPr marL="0" lvl="0" indent="0" algn="l" rtl="0">
              <a:spcBef>
                <a:spcPts val="0"/>
              </a:spcBef>
              <a:spcAft>
                <a:spcPts val="0"/>
              </a:spcAft>
              <a:buNone/>
            </a:pPr>
            <a:endParaRPr/>
          </a:p>
          <a:p>
            <a:pPr marL="0" lvl="0" indent="0" algn="l" rtl="0">
              <a:spcBef>
                <a:spcPts val="0"/>
              </a:spcBef>
              <a:spcAft>
                <a:spcPts val="0"/>
              </a:spcAft>
              <a:buNone/>
            </a:pPr>
            <a:r>
              <a:rPr lang="de" b="1" u="sng"/>
              <a:t>Taktische Einheiten</a:t>
            </a:r>
            <a:endParaRPr b="1" u="sng"/>
          </a:p>
          <a:p>
            <a:pPr marL="0" lvl="0" indent="0" algn="l" rtl="0">
              <a:spcBef>
                <a:spcPts val="0"/>
              </a:spcBef>
              <a:spcAft>
                <a:spcPts val="0"/>
              </a:spcAft>
              <a:buNone/>
            </a:pPr>
            <a:r>
              <a:rPr lang="de"/>
              <a:t>	</a:t>
            </a:r>
            <a:endParaRPr/>
          </a:p>
          <a:p>
            <a:pPr marL="0" lvl="0" indent="457200" algn="l" rtl="0">
              <a:spcBef>
                <a:spcPts val="0"/>
              </a:spcBef>
              <a:spcAft>
                <a:spcPts val="0"/>
              </a:spcAft>
              <a:buNone/>
            </a:pPr>
            <a:r>
              <a:rPr lang="de"/>
              <a:t>Zugführer</a:t>
            </a:r>
            <a:endParaRPr/>
          </a:p>
          <a:p>
            <a:pPr marL="0" lvl="0" indent="0" algn="l" rtl="0">
              <a:spcBef>
                <a:spcPts val="0"/>
              </a:spcBef>
              <a:spcAft>
                <a:spcPts val="0"/>
              </a:spcAft>
              <a:buNone/>
            </a:pPr>
            <a:r>
              <a:rPr lang="de"/>
              <a:t>	</a:t>
            </a:r>
            <a:endParaRPr/>
          </a:p>
          <a:p>
            <a:pPr marL="0" lvl="0" indent="457200" algn="l" rtl="0">
              <a:spcBef>
                <a:spcPts val="0"/>
              </a:spcBef>
              <a:spcAft>
                <a:spcPts val="0"/>
              </a:spcAft>
              <a:buNone/>
            </a:pPr>
            <a:r>
              <a:rPr lang="de"/>
              <a:t>Gruppenführer</a:t>
            </a:r>
            <a:endParaRPr/>
          </a:p>
          <a:p>
            <a:pPr marL="0" lvl="0" indent="0" algn="l" rtl="0">
              <a:spcBef>
                <a:spcPts val="0"/>
              </a:spcBef>
              <a:spcAft>
                <a:spcPts val="0"/>
              </a:spcAft>
              <a:buNone/>
            </a:pPr>
            <a:r>
              <a:rPr lang="de"/>
              <a:t>	Staffelführer</a:t>
            </a:r>
            <a:endParaRPr/>
          </a:p>
          <a:p>
            <a:pPr marL="0" lvl="0" indent="0" algn="l" rtl="0">
              <a:spcBef>
                <a:spcPts val="0"/>
              </a:spcBef>
              <a:spcAft>
                <a:spcPts val="0"/>
              </a:spcAft>
              <a:buNone/>
            </a:pPr>
            <a:r>
              <a:rPr lang="de"/>
              <a:t>	selbst.Truppführer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34ce2ee3f9d_0_109"/>
          <p:cNvPicPr preferRelativeResize="0"/>
          <p:nvPr/>
        </p:nvPicPr>
        <p:blipFill>
          <a:blip r:embed="rId3">
            <a:alphaModFix/>
          </a:blip>
          <a:stretch>
            <a:fillRect/>
          </a:stretch>
        </p:blipFill>
        <p:spPr>
          <a:xfrm>
            <a:off x="901275" y="-38850"/>
            <a:ext cx="7233525" cy="43881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g35e0d4f22bb_0_0"/>
          <p:cNvPicPr preferRelativeResize="0"/>
          <p:nvPr/>
        </p:nvPicPr>
        <p:blipFill>
          <a:blip r:embed="rId3">
            <a:alphaModFix/>
          </a:blip>
          <a:stretch>
            <a:fillRect/>
          </a:stretch>
        </p:blipFill>
        <p:spPr>
          <a:xfrm>
            <a:off x="494250" y="423600"/>
            <a:ext cx="7220976" cy="39220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34ce2ee3f9d_0_116"/>
          <p:cNvPicPr preferRelativeResize="0"/>
          <p:nvPr/>
        </p:nvPicPr>
        <p:blipFill>
          <a:blip r:embed="rId3">
            <a:alphaModFix/>
          </a:blip>
          <a:stretch>
            <a:fillRect/>
          </a:stretch>
        </p:blipFill>
        <p:spPr>
          <a:xfrm>
            <a:off x="357400" y="0"/>
            <a:ext cx="7988413" cy="43530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4ce2ee3f9d_0_125"/>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pic>
        <p:nvPicPr>
          <p:cNvPr id="201" name="Google Shape;201;g34ce2ee3f9d_0_125"/>
          <p:cNvPicPr preferRelativeResize="0"/>
          <p:nvPr/>
        </p:nvPicPr>
        <p:blipFill>
          <a:blip r:embed="rId3">
            <a:alphaModFix/>
          </a:blip>
          <a:stretch>
            <a:fillRect/>
          </a:stretch>
        </p:blipFill>
        <p:spPr>
          <a:xfrm>
            <a:off x="767275" y="136050"/>
            <a:ext cx="7609450" cy="42412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9" name="Google Shape;29;p2"/>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sp>
        <p:nvSpPr>
          <p:cNvPr id="30" name="Google Shape;30;p2"/>
          <p:cNvSpPr txBox="1"/>
          <p:nvPr/>
        </p:nvSpPr>
        <p:spPr>
          <a:xfrm>
            <a:off x="0" y="0"/>
            <a:ext cx="9144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3200"/>
              <a:t>Einsatzgrundsätze (</a:t>
            </a:r>
            <a:r>
              <a:rPr lang="de" sz="3200">
                <a:solidFill>
                  <a:srgbClr val="CC0000"/>
                </a:solidFill>
              </a:rPr>
              <a:t>MERK </a:t>
            </a:r>
            <a:r>
              <a:rPr lang="de" sz="3200">
                <a:solidFill>
                  <a:srgbClr val="0D0D0D"/>
                </a:solidFill>
              </a:rPr>
              <a:t>- Regel)</a:t>
            </a:r>
            <a:endParaRPr sz="3200">
              <a:solidFill>
                <a:srgbClr val="0D0D0D"/>
              </a:solidFill>
            </a:endParaRPr>
          </a:p>
        </p:txBody>
      </p:sp>
      <p:sp>
        <p:nvSpPr>
          <p:cNvPr id="31" name="Google Shape;31;p2"/>
          <p:cNvSpPr txBox="1"/>
          <p:nvPr/>
        </p:nvSpPr>
        <p:spPr>
          <a:xfrm>
            <a:off x="0" y="677100"/>
            <a:ext cx="9144000" cy="340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3000">
                <a:solidFill>
                  <a:srgbClr val="CC0000"/>
                </a:solidFill>
              </a:rPr>
              <a:t>M	</a:t>
            </a:r>
            <a:r>
              <a:rPr lang="de" sz="2500"/>
              <a:t>enschenrettung und Schutz von Menschen (Eigenschutz) </a:t>
            </a:r>
            <a:endParaRPr sz="2500"/>
          </a:p>
          <a:p>
            <a:pPr marL="0" lvl="0" indent="457200" algn="l" rtl="0">
              <a:spcBef>
                <a:spcPts val="0"/>
              </a:spcBef>
              <a:spcAft>
                <a:spcPts val="0"/>
              </a:spcAft>
              <a:buClr>
                <a:schemeClr val="dk1"/>
              </a:buClr>
              <a:buSzPts val="1100"/>
              <a:buFont typeface="Arial"/>
              <a:buNone/>
            </a:pPr>
            <a:r>
              <a:rPr lang="de" sz="2500"/>
              <a:t>hat absoluten Vorrang!</a:t>
            </a:r>
            <a:endParaRPr sz="2500"/>
          </a:p>
          <a:p>
            <a:pPr marL="0" lvl="0" indent="0" algn="l" rtl="0">
              <a:spcBef>
                <a:spcPts val="0"/>
              </a:spcBef>
              <a:spcAft>
                <a:spcPts val="0"/>
              </a:spcAft>
              <a:buNone/>
            </a:pPr>
            <a:r>
              <a:rPr lang="de" sz="3000">
                <a:solidFill>
                  <a:srgbClr val="CC0000"/>
                </a:solidFill>
              </a:rPr>
              <a:t>E	</a:t>
            </a:r>
            <a:r>
              <a:rPr lang="de" sz="2500"/>
              <a:t>insatzschwerpunkte bilden und Kräfte nicht überfordern!</a:t>
            </a:r>
            <a:endParaRPr sz="2500"/>
          </a:p>
          <a:p>
            <a:pPr marL="0" lvl="0" indent="0" algn="l" rtl="0">
              <a:spcBef>
                <a:spcPts val="0"/>
              </a:spcBef>
              <a:spcAft>
                <a:spcPts val="0"/>
              </a:spcAft>
              <a:buClr>
                <a:schemeClr val="dk1"/>
              </a:buClr>
              <a:buSzPts val="1100"/>
              <a:buFont typeface="Arial"/>
              <a:buNone/>
            </a:pPr>
            <a:endParaRPr sz="2500"/>
          </a:p>
          <a:p>
            <a:pPr marL="0" lvl="0" indent="0" algn="l" rtl="0">
              <a:spcBef>
                <a:spcPts val="0"/>
              </a:spcBef>
              <a:spcAft>
                <a:spcPts val="0"/>
              </a:spcAft>
              <a:buNone/>
            </a:pPr>
            <a:r>
              <a:rPr lang="de" sz="3000">
                <a:solidFill>
                  <a:srgbClr val="CC0000"/>
                </a:solidFill>
              </a:rPr>
              <a:t>R	</a:t>
            </a:r>
            <a:r>
              <a:rPr lang="de" sz="2500"/>
              <a:t>echtzeitig Kräfte nach alarmieren!</a:t>
            </a:r>
            <a:endParaRPr sz="2500"/>
          </a:p>
          <a:p>
            <a:pPr marL="0" lvl="0" indent="0" algn="l" rtl="0">
              <a:spcBef>
                <a:spcPts val="0"/>
              </a:spcBef>
              <a:spcAft>
                <a:spcPts val="0"/>
              </a:spcAft>
              <a:buClr>
                <a:schemeClr val="dk1"/>
              </a:buClr>
              <a:buSzPts val="1100"/>
              <a:buFont typeface="Arial"/>
              <a:buNone/>
            </a:pPr>
            <a:endParaRPr sz="2500"/>
          </a:p>
          <a:p>
            <a:pPr marL="0" lvl="0" indent="0" algn="l" rtl="0">
              <a:spcBef>
                <a:spcPts val="0"/>
              </a:spcBef>
              <a:spcAft>
                <a:spcPts val="0"/>
              </a:spcAft>
              <a:buClr>
                <a:schemeClr val="dk1"/>
              </a:buClr>
              <a:buSzPts val="1100"/>
              <a:buFont typeface="Arial"/>
              <a:buNone/>
            </a:pPr>
            <a:r>
              <a:rPr lang="de" sz="3000">
                <a:solidFill>
                  <a:srgbClr val="CC0000"/>
                </a:solidFill>
              </a:rPr>
              <a:t>K	</a:t>
            </a:r>
            <a:r>
              <a:rPr lang="de" sz="2500"/>
              <a:t>lare und eindeutige Begriffe verwenden!</a:t>
            </a:r>
            <a:endParaRPr sz="2500"/>
          </a:p>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g34ce2ee3f9d_0_130"/>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pic>
        <p:nvPicPr>
          <p:cNvPr id="207" name="Google Shape;207;g34ce2ee3f9d_0_130"/>
          <p:cNvPicPr preferRelativeResize="0"/>
          <p:nvPr/>
        </p:nvPicPr>
        <p:blipFill>
          <a:blip r:embed="rId3">
            <a:alphaModFix/>
          </a:blip>
          <a:stretch>
            <a:fillRect/>
          </a:stretch>
        </p:blipFill>
        <p:spPr>
          <a:xfrm>
            <a:off x="683725" y="7"/>
            <a:ext cx="7932800" cy="43534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35e0d4f22bb_0_25"/>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a:t>
            </a:r>
            <a:endParaRPr sz="2000"/>
          </a:p>
        </p:txBody>
      </p:sp>
      <p:sp>
        <p:nvSpPr>
          <p:cNvPr id="213" name="Google Shape;213;g35e0d4f22bb_0_25"/>
          <p:cNvSpPr txBox="1"/>
          <p:nvPr/>
        </p:nvSpPr>
        <p:spPr>
          <a:xfrm>
            <a:off x="0" y="49260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Atemschutzüberwachung</a:t>
            </a:r>
            <a:endParaRPr/>
          </a:p>
        </p:txBody>
      </p:sp>
      <p:sp>
        <p:nvSpPr>
          <p:cNvPr id="214" name="Google Shape;214;g35e0d4f22bb_0_25"/>
          <p:cNvSpPr txBox="1"/>
          <p:nvPr/>
        </p:nvSpPr>
        <p:spPr>
          <a:xfrm>
            <a:off x="473950" y="986725"/>
            <a:ext cx="6122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Wer ist Verantwortlich für die Atemschutzüberwachung ?</a:t>
            </a:r>
            <a:endParaRPr/>
          </a:p>
          <a:p>
            <a:pPr marL="0" lvl="0" indent="0" algn="l" rtl="0">
              <a:spcBef>
                <a:spcPts val="0"/>
              </a:spcBef>
              <a:spcAft>
                <a:spcPts val="0"/>
              </a:spcAft>
              <a:buNone/>
            </a:pPr>
            <a:r>
              <a:rPr lang="de"/>
              <a:t>Kann diese Delegiert werden ?</a:t>
            </a:r>
            <a:endParaRPr/>
          </a:p>
          <a:p>
            <a:pPr marL="0" lvl="0" indent="0" algn="l" rtl="0">
              <a:spcBef>
                <a:spcPts val="0"/>
              </a:spcBef>
              <a:spcAft>
                <a:spcPts val="0"/>
              </a:spcAft>
              <a:buNone/>
            </a:pPr>
            <a:r>
              <a:rPr lang="de"/>
              <a:t>Wie lange ist die “Standarteinsatzzeit” eines Trupps unter PA ?</a:t>
            </a:r>
            <a:endParaRPr/>
          </a:p>
          <a:p>
            <a:pPr marL="0" lvl="0" indent="0" algn="l" rtl="0">
              <a:spcBef>
                <a:spcPts val="0"/>
              </a:spcBef>
              <a:spcAft>
                <a:spcPts val="0"/>
              </a:spcAft>
              <a:buNone/>
            </a:pPr>
            <a:r>
              <a:rPr lang="de"/>
              <a:t>Sicherheitstrupp Menge und Ausrüstung ?</a:t>
            </a:r>
            <a:endParaRPr/>
          </a:p>
          <a:p>
            <a:pPr marL="0" lvl="0" indent="0" algn="l" rtl="0">
              <a:spcBef>
                <a:spcPts val="0"/>
              </a:spcBef>
              <a:spcAft>
                <a:spcPts val="0"/>
              </a:spcAft>
              <a:buNone/>
            </a:pPr>
            <a:r>
              <a:rPr lang="de"/>
              <a:t>Atemschutznotfall was ist zu tuen ?</a:t>
            </a:r>
            <a:endParaRPr/>
          </a:p>
          <a:p>
            <a:pPr marL="0" lvl="0" indent="0" algn="l" rtl="0">
              <a:spcBef>
                <a:spcPts val="0"/>
              </a:spcBef>
              <a:spcAft>
                <a:spcPts val="0"/>
              </a:spcAft>
              <a:buNone/>
            </a:pPr>
            <a:r>
              <a:rPr lang="de">
                <a:solidFill>
                  <a:srgbClr val="FF0000"/>
                </a:solidFill>
              </a:rPr>
              <a:t>Rechtzeitig Nachalarmieren !</a:t>
            </a:r>
            <a:endParaRPr>
              <a:solidFill>
                <a:schemeClr val="dk1"/>
              </a:solidFill>
            </a:endParaRPr>
          </a:p>
        </p:txBody>
      </p:sp>
      <p:pic>
        <p:nvPicPr>
          <p:cNvPr id="215" name="Google Shape;215;g35e0d4f22bb_0_25"/>
          <p:cNvPicPr preferRelativeResize="0"/>
          <p:nvPr/>
        </p:nvPicPr>
        <p:blipFill>
          <a:blip r:embed="rId3">
            <a:alphaModFix/>
          </a:blip>
          <a:stretch>
            <a:fillRect/>
          </a:stretch>
        </p:blipFill>
        <p:spPr>
          <a:xfrm>
            <a:off x="5084800" y="2012725"/>
            <a:ext cx="3259802" cy="223315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35e0d4f22bb_0_30"/>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pic>
        <p:nvPicPr>
          <p:cNvPr id="221" name="Google Shape;221;g35e0d4f22bb_0_30"/>
          <p:cNvPicPr preferRelativeResize="0"/>
          <p:nvPr/>
        </p:nvPicPr>
        <p:blipFill>
          <a:blip r:embed="rId3">
            <a:alphaModFix/>
          </a:blip>
          <a:stretch>
            <a:fillRect/>
          </a:stretch>
        </p:blipFill>
        <p:spPr>
          <a:xfrm>
            <a:off x="4371325" y="492600"/>
            <a:ext cx="4190825" cy="3858600"/>
          </a:xfrm>
          <a:prstGeom prst="rect">
            <a:avLst/>
          </a:prstGeom>
          <a:noFill/>
          <a:ln>
            <a:noFill/>
          </a:ln>
        </p:spPr>
      </p:pic>
      <p:sp>
        <p:nvSpPr>
          <p:cNvPr id="222" name="Google Shape;222;g35e0d4f22bb_0_30"/>
          <p:cNvSpPr txBox="1"/>
          <p:nvPr/>
        </p:nvSpPr>
        <p:spPr>
          <a:xfrm>
            <a:off x="0" y="543875"/>
            <a:ext cx="4475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Wer entscheidet die Menge der Wasserabgabe ?</a:t>
            </a:r>
            <a:endParaRPr/>
          </a:p>
          <a:p>
            <a:pPr marL="0" lvl="0" indent="0" algn="l" rtl="0">
              <a:spcBef>
                <a:spcPts val="0"/>
              </a:spcBef>
              <a:spcAft>
                <a:spcPts val="0"/>
              </a:spcAft>
              <a:buNone/>
            </a:pPr>
            <a:endParaRPr/>
          </a:p>
          <a:p>
            <a:pPr marL="0" lvl="0" indent="0" algn="l" rtl="0">
              <a:spcBef>
                <a:spcPts val="0"/>
              </a:spcBef>
              <a:spcAft>
                <a:spcPts val="0"/>
              </a:spcAft>
              <a:buNone/>
            </a:pPr>
            <a:r>
              <a:rPr lang="de"/>
              <a:t>Warum ist es wichtig Abgegebene Wassermenge an übergeordnete Führer weiter zu geben?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35e0d4f22bb_0_36"/>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pic>
        <p:nvPicPr>
          <p:cNvPr id="228" name="Google Shape;228;g35e0d4f22bb_0_36"/>
          <p:cNvPicPr preferRelativeResize="0"/>
          <p:nvPr/>
        </p:nvPicPr>
        <p:blipFill>
          <a:blip r:embed="rId3">
            <a:alphaModFix/>
          </a:blip>
          <a:stretch>
            <a:fillRect/>
          </a:stretch>
        </p:blipFill>
        <p:spPr>
          <a:xfrm>
            <a:off x="742900" y="531450"/>
            <a:ext cx="7244298" cy="38308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35e0d4f22bb_0_40"/>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sp>
        <p:nvSpPr>
          <p:cNvPr id="234" name="Google Shape;234;g35e0d4f22bb_0_40"/>
          <p:cNvSpPr txBox="1"/>
          <p:nvPr/>
        </p:nvSpPr>
        <p:spPr>
          <a:xfrm>
            <a:off x="0" y="49260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Ein Brandabschnitt = 40m x 40m</a:t>
            </a:r>
            <a:endParaRPr/>
          </a:p>
        </p:txBody>
      </p:sp>
      <p:pic>
        <p:nvPicPr>
          <p:cNvPr id="235" name="Google Shape;235;g35e0d4f22bb_0_40"/>
          <p:cNvPicPr preferRelativeResize="0"/>
          <p:nvPr/>
        </p:nvPicPr>
        <p:blipFill>
          <a:blip r:embed="rId3">
            <a:alphaModFix/>
          </a:blip>
          <a:stretch>
            <a:fillRect/>
          </a:stretch>
        </p:blipFill>
        <p:spPr>
          <a:xfrm>
            <a:off x="1302375" y="892800"/>
            <a:ext cx="2683425" cy="3415500"/>
          </a:xfrm>
          <a:prstGeom prst="rect">
            <a:avLst/>
          </a:prstGeom>
          <a:noFill/>
          <a:ln>
            <a:noFill/>
          </a:ln>
        </p:spPr>
      </p:pic>
      <p:pic>
        <p:nvPicPr>
          <p:cNvPr id="236" name="Google Shape;236;g35e0d4f22bb_0_40"/>
          <p:cNvPicPr preferRelativeResize="0"/>
          <p:nvPr/>
        </p:nvPicPr>
        <p:blipFill>
          <a:blip r:embed="rId4">
            <a:alphaModFix/>
          </a:blip>
          <a:stretch>
            <a:fillRect/>
          </a:stretch>
        </p:blipFill>
        <p:spPr>
          <a:xfrm>
            <a:off x="4923075" y="825325"/>
            <a:ext cx="2613474" cy="34928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35e0d4f22bb_0_44"/>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sp>
        <p:nvSpPr>
          <p:cNvPr id="242" name="Google Shape;242;g35e0d4f22bb_0_44"/>
          <p:cNvSpPr txBox="1"/>
          <p:nvPr/>
        </p:nvSpPr>
        <p:spPr>
          <a:xfrm>
            <a:off x="0" y="49260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Ein Brandabschnitt = 40m x 40m</a:t>
            </a:r>
            <a:endParaRPr/>
          </a:p>
        </p:txBody>
      </p:sp>
      <p:pic>
        <p:nvPicPr>
          <p:cNvPr id="243" name="Google Shape;243;g35e0d4f22bb_0_44"/>
          <p:cNvPicPr preferRelativeResize="0"/>
          <p:nvPr/>
        </p:nvPicPr>
        <p:blipFill>
          <a:blip r:embed="rId3">
            <a:alphaModFix/>
          </a:blip>
          <a:stretch>
            <a:fillRect/>
          </a:stretch>
        </p:blipFill>
        <p:spPr>
          <a:xfrm>
            <a:off x="1115825" y="890038"/>
            <a:ext cx="6498401" cy="3363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35e0d4f22bb_0_63"/>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pic>
        <p:nvPicPr>
          <p:cNvPr id="249" name="Google Shape;249;g35e0d4f22bb_0_63"/>
          <p:cNvPicPr preferRelativeResize="0"/>
          <p:nvPr/>
        </p:nvPicPr>
        <p:blipFill>
          <a:blip r:embed="rId3">
            <a:alphaModFix/>
          </a:blip>
          <a:stretch>
            <a:fillRect/>
          </a:stretch>
        </p:blipFill>
        <p:spPr>
          <a:xfrm>
            <a:off x="773975" y="492600"/>
            <a:ext cx="7391898" cy="37320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5e0d4f22bb_0_59"/>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pic>
        <p:nvPicPr>
          <p:cNvPr id="255" name="Google Shape;255;g35e0d4f22bb_0_59"/>
          <p:cNvPicPr preferRelativeResize="0"/>
          <p:nvPr/>
        </p:nvPicPr>
        <p:blipFill>
          <a:blip r:embed="rId3">
            <a:alphaModFix/>
          </a:blip>
          <a:stretch>
            <a:fillRect/>
          </a:stretch>
        </p:blipFill>
        <p:spPr>
          <a:xfrm>
            <a:off x="752351" y="654775"/>
            <a:ext cx="7639301" cy="3610749"/>
          </a:xfrm>
          <a:prstGeom prst="rect">
            <a:avLst/>
          </a:prstGeom>
          <a:noFill/>
          <a:ln>
            <a:noFill/>
          </a:ln>
        </p:spPr>
      </p:pic>
      <p:sp>
        <p:nvSpPr>
          <p:cNvPr id="256" name="Google Shape;256;g35e0d4f22bb_0_59"/>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5e0d4f22bb_0_77"/>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sp>
        <p:nvSpPr>
          <p:cNvPr id="262" name="Google Shape;262;g35e0d4f22bb_0_77"/>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sp>
        <p:nvSpPr>
          <p:cNvPr id="263" name="Google Shape;263;g35e0d4f22bb_0_77"/>
          <p:cNvSpPr txBox="1"/>
          <p:nvPr/>
        </p:nvSpPr>
        <p:spPr>
          <a:xfrm>
            <a:off x="0" y="63710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b="1"/>
              <a:t>Druckverluste in bar pro 100m B-Schlauch</a:t>
            </a:r>
            <a:endParaRPr b="1"/>
          </a:p>
        </p:txBody>
      </p:sp>
      <p:sp>
        <p:nvSpPr>
          <p:cNvPr id="264" name="Google Shape;264;g35e0d4f22bb_0_77"/>
          <p:cNvSpPr txBox="1"/>
          <p:nvPr/>
        </p:nvSpPr>
        <p:spPr>
          <a:xfrm>
            <a:off x="1077150" y="1142150"/>
            <a:ext cx="44754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bei Wasserförderung</a:t>
            </a:r>
            <a:endParaRPr/>
          </a:p>
          <a:p>
            <a:pPr marL="0" lvl="0" indent="0" algn="l" rtl="0">
              <a:spcBef>
                <a:spcPts val="0"/>
              </a:spcBef>
              <a:spcAft>
                <a:spcPts val="0"/>
              </a:spcAft>
              <a:buNone/>
            </a:pPr>
            <a:r>
              <a:rPr lang="de"/>
              <a:t>	400 l/min		</a:t>
            </a:r>
            <a:r>
              <a:rPr lang="de">
                <a:solidFill>
                  <a:srgbClr val="FF0000"/>
                </a:solidFill>
              </a:rPr>
              <a:t>0,3 bar/100m</a:t>
            </a:r>
            <a:endParaRPr>
              <a:solidFill>
                <a:srgbClr val="FF0000"/>
              </a:solidFill>
            </a:endParaRPr>
          </a:p>
          <a:p>
            <a:pPr marL="0" lvl="0" indent="0" algn="l" rtl="0">
              <a:spcBef>
                <a:spcPts val="0"/>
              </a:spcBef>
              <a:spcAft>
                <a:spcPts val="0"/>
              </a:spcAft>
              <a:buNone/>
            </a:pPr>
            <a:r>
              <a:rPr lang="de">
                <a:solidFill>
                  <a:srgbClr val="FF0000"/>
                </a:solidFill>
              </a:rPr>
              <a:t>	</a:t>
            </a:r>
            <a:r>
              <a:rPr lang="de">
                <a:solidFill>
                  <a:schemeClr val="dk1"/>
                </a:solidFill>
              </a:rPr>
              <a:t>800 l/min		</a:t>
            </a:r>
            <a:r>
              <a:rPr lang="de">
                <a:solidFill>
                  <a:srgbClr val="FF0000"/>
                </a:solidFill>
              </a:rPr>
              <a:t>1,1 bar/100m</a:t>
            </a:r>
            <a:endParaRPr>
              <a:solidFill>
                <a:srgbClr val="FF0000"/>
              </a:solidFill>
            </a:endParaRPr>
          </a:p>
          <a:p>
            <a:pPr marL="0" lvl="0" indent="0" algn="l" rtl="0">
              <a:spcBef>
                <a:spcPts val="0"/>
              </a:spcBef>
              <a:spcAft>
                <a:spcPts val="0"/>
              </a:spcAft>
              <a:buNone/>
            </a:pPr>
            <a:r>
              <a:rPr lang="de">
                <a:solidFill>
                  <a:srgbClr val="FF0000"/>
                </a:solidFill>
              </a:rPr>
              <a:t>	</a:t>
            </a:r>
            <a:r>
              <a:rPr lang="de">
                <a:solidFill>
                  <a:schemeClr val="dk1"/>
                </a:solidFill>
              </a:rPr>
              <a:t>1000 l/min		</a:t>
            </a:r>
            <a:r>
              <a:rPr lang="de">
                <a:solidFill>
                  <a:srgbClr val="FF0000"/>
                </a:solidFill>
              </a:rPr>
              <a:t>1,7 bar/100m</a:t>
            </a:r>
            <a:endParaRPr>
              <a:solidFill>
                <a:srgbClr val="FF0000"/>
              </a:solidFill>
            </a:endParaRPr>
          </a:p>
          <a:p>
            <a:pPr marL="0" lvl="0" indent="0" algn="l" rtl="0">
              <a:spcBef>
                <a:spcPts val="0"/>
              </a:spcBef>
              <a:spcAft>
                <a:spcPts val="0"/>
              </a:spcAft>
              <a:buNone/>
            </a:pPr>
            <a:r>
              <a:rPr lang="de">
                <a:solidFill>
                  <a:srgbClr val="FF0000"/>
                </a:solidFill>
              </a:rPr>
              <a:t>	</a:t>
            </a:r>
            <a:r>
              <a:rPr lang="de">
                <a:solidFill>
                  <a:srgbClr val="0D0D0D"/>
                </a:solidFill>
              </a:rPr>
              <a:t>1200 l/min		</a:t>
            </a:r>
            <a:r>
              <a:rPr lang="de">
                <a:solidFill>
                  <a:srgbClr val="FF0000"/>
                </a:solidFill>
              </a:rPr>
              <a:t>2,5 bar/100m</a:t>
            </a:r>
            <a:endParaRPr>
              <a:solidFill>
                <a:srgbClr val="FF0000"/>
              </a:solidFill>
            </a:endParaRPr>
          </a:p>
          <a:p>
            <a:pPr marL="0" lvl="0" indent="0" algn="l" rtl="0">
              <a:spcBef>
                <a:spcPts val="0"/>
              </a:spcBef>
              <a:spcAft>
                <a:spcPts val="0"/>
              </a:spcAft>
              <a:buNone/>
            </a:pPr>
            <a:endParaRPr>
              <a:solidFill>
                <a:srgbClr val="FF0000"/>
              </a:solidFill>
            </a:endParaRPr>
          </a:p>
        </p:txBody>
      </p:sp>
      <p:sp>
        <p:nvSpPr>
          <p:cNvPr id="265" name="Google Shape;265;g35e0d4f22bb_0_77"/>
          <p:cNvSpPr txBox="1"/>
          <p:nvPr/>
        </p:nvSpPr>
        <p:spPr>
          <a:xfrm>
            <a:off x="0" y="2688300"/>
            <a:ext cx="599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de" b="1">
                <a:solidFill>
                  <a:schemeClr val="dk1"/>
                </a:solidFill>
              </a:rPr>
              <a:t>Druckverluste/gewinn 1 bar pro 10 m Höhenunterschied</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g35e0d4f22bb_0_83"/>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sp>
        <p:nvSpPr>
          <p:cNvPr id="271" name="Google Shape;271;g35e0d4f22bb_0_83"/>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pic>
        <p:nvPicPr>
          <p:cNvPr id="272" name="Google Shape;272;g35e0d4f22bb_0_83"/>
          <p:cNvPicPr preferRelativeResize="0"/>
          <p:nvPr/>
        </p:nvPicPr>
        <p:blipFill>
          <a:blip r:embed="rId3">
            <a:alphaModFix/>
          </a:blip>
          <a:stretch>
            <a:fillRect/>
          </a:stretch>
        </p:blipFill>
        <p:spPr>
          <a:xfrm>
            <a:off x="1116000" y="613205"/>
            <a:ext cx="6138025" cy="3749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Google Shape;36;g34ce2ee3f9d_0_100"/>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pic>
        <p:nvPicPr>
          <p:cNvPr id="37" name="Google Shape;37;g34ce2ee3f9d_0_100"/>
          <p:cNvPicPr preferRelativeResize="0"/>
          <p:nvPr/>
        </p:nvPicPr>
        <p:blipFill>
          <a:blip r:embed="rId3">
            <a:alphaModFix/>
          </a:blip>
          <a:stretch>
            <a:fillRect/>
          </a:stretch>
        </p:blipFill>
        <p:spPr>
          <a:xfrm>
            <a:off x="767275" y="136050"/>
            <a:ext cx="7609450" cy="4241224"/>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5e0d4f22bb_0_88"/>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pic>
        <p:nvPicPr>
          <p:cNvPr id="278" name="Google Shape;278;g35e0d4f22bb_0_88"/>
          <p:cNvPicPr preferRelativeResize="0"/>
          <p:nvPr/>
        </p:nvPicPr>
        <p:blipFill>
          <a:blip r:embed="rId3">
            <a:alphaModFix/>
          </a:blip>
          <a:stretch>
            <a:fillRect/>
          </a:stretch>
        </p:blipFill>
        <p:spPr>
          <a:xfrm>
            <a:off x="2397850" y="427475"/>
            <a:ext cx="4058724" cy="393337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35e0d4f22bb_0_93"/>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sp>
        <p:nvSpPr>
          <p:cNvPr id="284" name="Google Shape;284;g35e0d4f22bb_0_93"/>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 (Löschwasser)</a:t>
            </a:r>
            <a:endParaRPr sz="2000"/>
          </a:p>
        </p:txBody>
      </p:sp>
      <p:sp>
        <p:nvSpPr>
          <p:cNvPr id="285" name="Google Shape;285;g35e0d4f22bb_0_93"/>
          <p:cNvSpPr txBox="1"/>
          <p:nvPr/>
        </p:nvSpPr>
        <p:spPr>
          <a:xfrm>
            <a:off x="0" y="42735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Pendelverkehr</a:t>
            </a:r>
            <a:endParaRPr/>
          </a:p>
        </p:txBody>
      </p:sp>
      <p:pic>
        <p:nvPicPr>
          <p:cNvPr id="286" name="Google Shape;286;g35e0d4f22bb_0_93"/>
          <p:cNvPicPr preferRelativeResize="0"/>
          <p:nvPr/>
        </p:nvPicPr>
        <p:blipFill>
          <a:blip r:embed="rId3">
            <a:alphaModFix/>
          </a:blip>
          <a:stretch>
            <a:fillRect/>
          </a:stretch>
        </p:blipFill>
        <p:spPr>
          <a:xfrm>
            <a:off x="1411075" y="492605"/>
            <a:ext cx="4475400" cy="379256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5e0d4f22bb_0_314"/>
          <p:cNvSpPr txBox="1"/>
          <p:nvPr/>
        </p:nvSpPr>
        <p:spPr>
          <a:xfrm>
            <a:off x="1116012" y="1963340"/>
            <a:ext cx="71628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Times New Roman"/>
              <a:buNone/>
            </a:pPr>
            <a:endParaRPr sz="1400" b="0" i="0" u="none" strike="noStrike" cap="none">
              <a:solidFill>
                <a:srgbClr val="000000"/>
              </a:solidFill>
              <a:latin typeface="Arial"/>
              <a:ea typeface="Arial"/>
              <a:cs typeface="Arial"/>
              <a:sym typeface="Arial"/>
            </a:endParaRPr>
          </a:p>
        </p:txBody>
      </p:sp>
      <p:sp>
        <p:nvSpPr>
          <p:cNvPr id="292" name="Google Shape;292;g35e0d4f22bb_0_314"/>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Brandbekämpfung</a:t>
            </a:r>
            <a:endParaRPr sz="2000"/>
          </a:p>
        </p:txBody>
      </p:sp>
      <p:pic>
        <p:nvPicPr>
          <p:cNvPr id="293" name="Google Shape;293;g35e0d4f22bb_0_314"/>
          <p:cNvPicPr preferRelativeResize="0"/>
          <p:nvPr/>
        </p:nvPicPr>
        <p:blipFill>
          <a:blip r:embed="rId3">
            <a:alphaModFix/>
          </a:blip>
          <a:stretch>
            <a:fillRect/>
          </a:stretch>
        </p:blipFill>
        <p:spPr>
          <a:xfrm>
            <a:off x="683300" y="430455"/>
            <a:ext cx="7777398" cy="38621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35e0d4f22bb_0_218"/>
          <p:cNvSpPr txBox="1"/>
          <p:nvPr/>
        </p:nvSpPr>
        <p:spPr>
          <a:xfrm>
            <a:off x="1563225" y="725140"/>
            <a:ext cx="5616600" cy="640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 sz="2800" b="1" i="0" u="sng">
                <a:solidFill>
                  <a:srgbClr val="000000"/>
                </a:solidFill>
                <a:latin typeface="Arial"/>
                <a:ea typeface="Arial"/>
                <a:cs typeface="Arial"/>
                <a:sym typeface="Arial"/>
              </a:rPr>
              <a:t>Taktische Einsatzleitung</a:t>
            </a:r>
            <a:endParaRPr/>
          </a:p>
        </p:txBody>
      </p:sp>
      <p:sp>
        <p:nvSpPr>
          <p:cNvPr id="299" name="Google Shape;299;g35e0d4f22bb_0_218"/>
          <p:cNvSpPr txBox="1"/>
          <p:nvPr/>
        </p:nvSpPr>
        <p:spPr>
          <a:xfrm>
            <a:off x="764712" y="1449040"/>
            <a:ext cx="74010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 sz="2000" b="0" i="0" u="none">
                <a:solidFill>
                  <a:srgbClr val="000000"/>
                </a:solidFill>
                <a:latin typeface="Arial"/>
                <a:ea typeface="Arial"/>
                <a:cs typeface="Arial"/>
                <a:sym typeface="Arial"/>
              </a:rPr>
              <a:t>Einsatzleiter Feuerwehr (</a:t>
            </a:r>
            <a:r>
              <a:rPr lang="de" sz="2000" b="1" i="0" u="none">
                <a:solidFill>
                  <a:srgbClr val="000000"/>
                </a:solidFill>
                <a:latin typeface="Arial"/>
                <a:ea typeface="Arial"/>
                <a:cs typeface="Arial"/>
                <a:sym typeface="Arial"/>
              </a:rPr>
              <a:t>gelbe Weste</a:t>
            </a:r>
            <a:r>
              <a:rPr lang="de" sz="2000" b="0" i="0" u="none">
                <a:solidFill>
                  <a:srgbClr val="000000"/>
                </a:solidFill>
                <a:latin typeface="Arial"/>
                <a:ea typeface="Arial"/>
                <a:cs typeface="Arial"/>
                <a:sym typeface="Arial"/>
              </a:rPr>
              <a:t>) ist </a:t>
            </a:r>
            <a:r>
              <a:rPr lang="de" sz="2000" b="1" i="0" u="sng">
                <a:solidFill>
                  <a:srgbClr val="FF0000"/>
                </a:solidFill>
                <a:latin typeface="Arial"/>
                <a:ea typeface="Arial"/>
                <a:cs typeface="Arial"/>
                <a:sym typeface="Arial"/>
              </a:rPr>
              <a:t>Gesamtverantwortlicher</a:t>
            </a:r>
            <a:r>
              <a:rPr lang="de" sz="2000" b="0" i="0" u="none">
                <a:solidFill>
                  <a:srgbClr val="000000"/>
                </a:solidFill>
                <a:latin typeface="Arial"/>
                <a:ea typeface="Arial"/>
                <a:cs typeface="Arial"/>
                <a:sym typeface="Arial"/>
              </a:rPr>
              <a:t> des Einsatzes!!!</a:t>
            </a:r>
            <a:endParaRPr/>
          </a:p>
        </p:txBody>
      </p:sp>
      <p:sp>
        <p:nvSpPr>
          <p:cNvPr id="300" name="Google Shape;300;g35e0d4f22bb_0_218"/>
          <p:cNvSpPr txBox="1"/>
          <p:nvPr/>
        </p:nvSpPr>
        <p:spPr>
          <a:xfrm>
            <a:off x="764712" y="2490838"/>
            <a:ext cx="7372500" cy="1452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de" sz="2000" b="0" i="0" u="none">
                <a:solidFill>
                  <a:srgbClr val="000000"/>
                </a:solidFill>
                <a:latin typeface="Arial"/>
                <a:ea typeface="Arial"/>
                <a:cs typeface="Arial"/>
                <a:sym typeface="Arial"/>
              </a:rPr>
              <a:t>Insbesondere für die Organisation und die Sicherheit an der Einsatzstelle – nicht nur für die Einsatzkräfte der Feuerwehr.</a:t>
            </a:r>
            <a:endParaRPr/>
          </a:p>
          <a:p>
            <a:pPr marL="0" marR="0" lvl="0" indent="0" algn="l" rtl="0">
              <a:lnSpc>
                <a:spcPct val="100000"/>
              </a:lnSpc>
              <a:spcBef>
                <a:spcPts val="1000"/>
              </a:spcBef>
              <a:spcAft>
                <a:spcPts val="0"/>
              </a:spcAft>
              <a:buClr>
                <a:srgbClr val="000000"/>
              </a:buClr>
              <a:buSzPts val="2000"/>
              <a:buFont typeface="Arial"/>
              <a:buNone/>
            </a:pPr>
            <a:r>
              <a:rPr lang="de" sz="2000" b="0" i="0" u="none">
                <a:solidFill>
                  <a:srgbClr val="000000"/>
                </a:solidFill>
                <a:latin typeface="Arial"/>
                <a:ea typeface="Arial"/>
                <a:cs typeface="Arial"/>
                <a:sym typeface="Arial"/>
              </a:rPr>
              <a:t>Rettungsdienst und Polizei bleiben eigenverantwortlich in ihren Zuständigkeiten.</a:t>
            </a:r>
            <a:endParaRPr/>
          </a:p>
        </p:txBody>
      </p:sp>
      <p:sp>
        <p:nvSpPr>
          <p:cNvPr id="301" name="Google Shape;301;g35e0d4f22bb_0_218"/>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a:t>
            </a:r>
            <a:endParaRPr sz="20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pic>
        <p:nvPicPr>
          <p:cNvPr id="306" name="Google Shape;306;g35e0d4f22bb_0_238"/>
          <p:cNvPicPr preferRelativeResize="0"/>
          <p:nvPr/>
        </p:nvPicPr>
        <p:blipFill rotWithShape="1">
          <a:blip r:embed="rId3">
            <a:alphaModFix/>
          </a:blip>
          <a:srcRect/>
          <a:stretch/>
        </p:blipFill>
        <p:spPr>
          <a:xfrm>
            <a:off x="668687" y="1020331"/>
            <a:ext cx="5943600" cy="3370660"/>
          </a:xfrm>
          <a:prstGeom prst="rect">
            <a:avLst/>
          </a:prstGeom>
          <a:noFill/>
          <a:ln>
            <a:noFill/>
          </a:ln>
        </p:spPr>
      </p:pic>
      <p:sp>
        <p:nvSpPr>
          <p:cNvPr id="307" name="Google Shape;307;g35e0d4f22bb_0_238"/>
          <p:cNvSpPr txBox="1"/>
          <p:nvPr/>
        </p:nvSpPr>
        <p:spPr>
          <a:xfrm>
            <a:off x="1819625" y="561940"/>
            <a:ext cx="5616600" cy="640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 sz="2800" b="1" i="0" u="sng">
                <a:solidFill>
                  <a:srgbClr val="000000"/>
                </a:solidFill>
                <a:latin typeface="Arial"/>
                <a:ea typeface="Arial"/>
                <a:cs typeface="Arial"/>
                <a:sym typeface="Arial"/>
              </a:rPr>
              <a:t>Taktische Einsatzleitung</a:t>
            </a:r>
            <a:endParaRPr/>
          </a:p>
        </p:txBody>
      </p:sp>
      <p:sp>
        <p:nvSpPr>
          <p:cNvPr id="308" name="Google Shape;308;g35e0d4f22bb_0_238"/>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a:t>
            </a:r>
            <a:endParaRPr sz="20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g35e0d4f22bb_0_103"/>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a:t>
            </a:r>
            <a:endParaRPr sz="2000"/>
          </a:p>
        </p:txBody>
      </p:sp>
      <p:sp>
        <p:nvSpPr>
          <p:cNvPr id="314" name="Google Shape;314;g35e0d4f22bb_0_103"/>
          <p:cNvSpPr txBox="1"/>
          <p:nvPr/>
        </p:nvSpPr>
        <p:spPr>
          <a:xfrm>
            <a:off x="0" y="49260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Kräfteansatz Vfdb Richtlinie</a:t>
            </a:r>
            <a:endParaRPr/>
          </a:p>
        </p:txBody>
      </p:sp>
      <p:pic>
        <p:nvPicPr>
          <p:cNvPr id="315" name="Google Shape;315;g35e0d4f22bb_0_103"/>
          <p:cNvPicPr preferRelativeResize="0"/>
          <p:nvPr/>
        </p:nvPicPr>
        <p:blipFill>
          <a:blip r:embed="rId3">
            <a:alphaModFix/>
          </a:blip>
          <a:stretch>
            <a:fillRect/>
          </a:stretch>
        </p:blipFill>
        <p:spPr>
          <a:xfrm>
            <a:off x="929375" y="858725"/>
            <a:ext cx="5604901" cy="3541874"/>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g35e0d4f22bb_0_259"/>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a:t>
            </a:r>
            <a:endParaRPr sz="2000"/>
          </a:p>
        </p:txBody>
      </p:sp>
      <p:sp>
        <p:nvSpPr>
          <p:cNvPr id="321" name="Google Shape;321;g35e0d4f22bb_0_259"/>
          <p:cNvSpPr txBox="1"/>
          <p:nvPr/>
        </p:nvSpPr>
        <p:spPr>
          <a:xfrm>
            <a:off x="0" y="492600"/>
            <a:ext cx="447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Kräfteansatz Vfdb Richtlinie</a:t>
            </a:r>
            <a:endParaRPr/>
          </a:p>
        </p:txBody>
      </p:sp>
      <p:pic>
        <p:nvPicPr>
          <p:cNvPr id="322" name="Google Shape;322;g35e0d4f22bb_0_259"/>
          <p:cNvPicPr preferRelativeResize="0"/>
          <p:nvPr/>
        </p:nvPicPr>
        <p:blipFill>
          <a:blip r:embed="rId3">
            <a:alphaModFix/>
          </a:blip>
          <a:stretch>
            <a:fillRect/>
          </a:stretch>
        </p:blipFill>
        <p:spPr>
          <a:xfrm>
            <a:off x="805050" y="1029650"/>
            <a:ext cx="7189900" cy="3195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g35e0d4f22bb_0_272"/>
          <p:cNvPicPr preferRelativeResize="0"/>
          <p:nvPr/>
        </p:nvPicPr>
        <p:blipFill rotWithShape="1">
          <a:blip r:embed="rId3">
            <a:alphaModFix/>
          </a:blip>
          <a:srcRect/>
          <a:stretch/>
        </p:blipFill>
        <p:spPr>
          <a:xfrm>
            <a:off x="277000" y="463906"/>
            <a:ext cx="2894409" cy="3520678"/>
          </a:xfrm>
          <a:prstGeom prst="rect">
            <a:avLst/>
          </a:prstGeom>
          <a:noFill/>
          <a:ln>
            <a:noFill/>
          </a:ln>
        </p:spPr>
      </p:pic>
      <p:sp>
        <p:nvSpPr>
          <p:cNvPr id="328" name="Google Shape;328;g35e0d4f22bb_0_272"/>
          <p:cNvSpPr txBox="1"/>
          <p:nvPr/>
        </p:nvSpPr>
        <p:spPr>
          <a:xfrm>
            <a:off x="3459775" y="546747"/>
            <a:ext cx="2922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de" sz="2000" b="1" i="0" u="none">
                <a:solidFill>
                  <a:schemeClr val="dk1"/>
                </a:solidFill>
                <a:latin typeface="Arial"/>
                <a:ea typeface="Arial"/>
                <a:cs typeface="Arial"/>
                <a:sym typeface="Arial"/>
              </a:rPr>
              <a:t>Absperrbereich </a:t>
            </a:r>
            <a:endParaRPr/>
          </a:p>
        </p:txBody>
      </p:sp>
      <p:sp>
        <p:nvSpPr>
          <p:cNvPr id="329" name="Google Shape;329;g35e0d4f22bb_0_272"/>
          <p:cNvSpPr txBox="1"/>
          <p:nvPr/>
        </p:nvSpPr>
        <p:spPr>
          <a:xfrm>
            <a:off x="3459775" y="825300"/>
            <a:ext cx="55530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de" sz="1600" b="0" i="0" u="none">
                <a:solidFill>
                  <a:schemeClr val="dk1"/>
                </a:solidFill>
                <a:latin typeface="Arial"/>
                <a:ea typeface="Arial"/>
                <a:cs typeface="Arial"/>
                <a:sym typeface="Arial"/>
              </a:rPr>
              <a:t>Dieser wird in seinem Umfang so groß gewählt, dass genügend Abstand zum</a:t>
            </a:r>
            <a:r>
              <a:rPr lang="de"/>
              <a:t> </a:t>
            </a:r>
            <a:r>
              <a:rPr lang="de" sz="1600" b="0" i="0" u="none">
                <a:solidFill>
                  <a:schemeClr val="dk1"/>
                </a:solidFill>
                <a:latin typeface="Arial"/>
                <a:ea typeface="Arial"/>
                <a:cs typeface="Arial"/>
                <a:sym typeface="Arial"/>
              </a:rPr>
              <a:t>Arbeitsbereich gegeben ist. Er kann natürlich je nach Unfallszenario auch</a:t>
            </a:r>
            <a:endParaRPr/>
          </a:p>
          <a:p>
            <a:pPr marL="0" marR="0" lvl="0" indent="0" algn="l" rtl="0">
              <a:lnSpc>
                <a:spcPct val="100000"/>
              </a:lnSpc>
              <a:spcBef>
                <a:spcPts val="0"/>
              </a:spcBef>
              <a:spcAft>
                <a:spcPts val="0"/>
              </a:spcAft>
              <a:buClr>
                <a:schemeClr val="dk1"/>
              </a:buClr>
              <a:buSzPts val="1600"/>
              <a:buFont typeface="Arial"/>
              <a:buNone/>
            </a:pPr>
            <a:r>
              <a:rPr lang="de" sz="1600" b="0" i="0" u="none">
                <a:solidFill>
                  <a:schemeClr val="dk1"/>
                </a:solidFill>
                <a:latin typeface="Arial"/>
                <a:ea typeface="Arial"/>
                <a:cs typeface="Arial"/>
                <a:sym typeface="Arial"/>
              </a:rPr>
              <a:t>vergrößert werden. Hier befinden sich Bereitstellung-,</a:t>
            </a:r>
            <a:r>
              <a:rPr lang="de" sz="1600">
                <a:solidFill>
                  <a:schemeClr val="dk1"/>
                </a:solidFill>
              </a:rPr>
              <a:t> </a:t>
            </a:r>
            <a:r>
              <a:rPr lang="de" sz="1600" b="0" i="0" u="none">
                <a:solidFill>
                  <a:schemeClr val="dk1"/>
                </a:solidFill>
                <a:latin typeface="Arial"/>
                <a:ea typeface="Arial"/>
                <a:cs typeface="Arial"/>
                <a:sym typeface="Arial"/>
              </a:rPr>
              <a:t>Aufstellungs- und</a:t>
            </a:r>
            <a:r>
              <a:rPr lang="de"/>
              <a:t> </a:t>
            </a:r>
            <a:r>
              <a:rPr lang="de" sz="1600" b="0" i="0" u="none">
                <a:solidFill>
                  <a:schemeClr val="dk1"/>
                </a:solidFill>
                <a:latin typeface="Arial"/>
                <a:ea typeface="Arial"/>
                <a:cs typeface="Arial"/>
                <a:sym typeface="Arial"/>
              </a:rPr>
              <a:t>Bewegungsfläche für Einsatzkräfte und Einsatzmittel.</a:t>
            </a:r>
            <a:r>
              <a:rPr lang="de" sz="1600" b="1" i="0" u="none">
                <a:solidFill>
                  <a:schemeClr val="dk1"/>
                </a:solidFill>
                <a:latin typeface="Arial"/>
                <a:ea typeface="Arial"/>
                <a:cs typeface="Arial"/>
                <a:sym typeface="Arial"/>
              </a:rPr>
              <a:t> </a:t>
            </a:r>
            <a:endParaRPr/>
          </a:p>
        </p:txBody>
      </p:sp>
      <p:sp>
        <p:nvSpPr>
          <p:cNvPr id="330" name="Google Shape;330;g35e0d4f22bb_0_272"/>
          <p:cNvSpPr txBox="1"/>
          <p:nvPr/>
        </p:nvSpPr>
        <p:spPr>
          <a:xfrm>
            <a:off x="3420925" y="2371653"/>
            <a:ext cx="29226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Arial"/>
              <a:buNone/>
            </a:pPr>
            <a:r>
              <a:rPr lang="de" sz="2000" b="1" i="0" u="none">
                <a:solidFill>
                  <a:schemeClr val="dk1"/>
                </a:solidFill>
                <a:latin typeface="Arial"/>
                <a:ea typeface="Arial"/>
                <a:cs typeface="Arial"/>
                <a:sym typeface="Arial"/>
              </a:rPr>
              <a:t>Arbeitsbereich </a:t>
            </a:r>
            <a:endParaRPr/>
          </a:p>
        </p:txBody>
      </p:sp>
      <p:sp>
        <p:nvSpPr>
          <p:cNvPr id="331" name="Google Shape;331;g35e0d4f22bb_0_272"/>
          <p:cNvSpPr txBox="1"/>
          <p:nvPr/>
        </p:nvSpPr>
        <p:spPr>
          <a:xfrm>
            <a:off x="3420925" y="2723825"/>
            <a:ext cx="51567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Arial"/>
              <a:buNone/>
            </a:pPr>
            <a:r>
              <a:rPr lang="de" sz="1600" b="0" i="0" u="none">
                <a:solidFill>
                  <a:schemeClr val="dk1"/>
                </a:solidFill>
                <a:latin typeface="Arial"/>
                <a:ea typeface="Arial"/>
                <a:cs typeface="Arial"/>
                <a:sym typeface="Arial"/>
              </a:rPr>
              <a:t>Dieser sollte so angepasst werden, dass ein</a:t>
            </a:r>
            <a:r>
              <a:rPr lang="de" sz="1600">
                <a:solidFill>
                  <a:schemeClr val="dk1"/>
                </a:solidFill>
              </a:rPr>
              <a:t> </a:t>
            </a:r>
            <a:r>
              <a:rPr lang="de" sz="1600" b="0" i="0" u="none">
                <a:solidFill>
                  <a:schemeClr val="dk1"/>
                </a:solidFill>
                <a:latin typeface="Arial"/>
                <a:ea typeface="Arial"/>
                <a:cs typeface="Arial"/>
                <a:sym typeface="Arial"/>
              </a:rPr>
              <a:t>ungehindertes Arbeiten im Umfeld</a:t>
            </a:r>
            <a:r>
              <a:rPr lang="de"/>
              <a:t> </a:t>
            </a:r>
            <a:r>
              <a:rPr lang="de" sz="1600" b="0" i="0" u="none">
                <a:solidFill>
                  <a:schemeClr val="dk1"/>
                </a:solidFill>
                <a:latin typeface="Arial"/>
                <a:ea typeface="Arial"/>
                <a:cs typeface="Arial"/>
                <a:sym typeface="Arial"/>
              </a:rPr>
              <a:t>des verunfallten Fahrzeuges gewährleistet ist. Hier</a:t>
            </a:r>
            <a:r>
              <a:rPr lang="de" sz="1600">
                <a:solidFill>
                  <a:schemeClr val="dk1"/>
                </a:solidFill>
              </a:rPr>
              <a:t> </a:t>
            </a:r>
            <a:r>
              <a:rPr lang="de" sz="1600" b="0" i="0" u="none">
                <a:solidFill>
                  <a:schemeClr val="dk1"/>
                </a:solidFill>
                <a:latin typeface="Arial"/>
                <a:ea typeface="Arial"/>
                <a:cs typeface="Arial"/>
                <a:sym typeface="Arial"/>
              </a:rPr>
              <a:t>befinden sich nur</a:t>
            </a:r>
            <a:r>
              <a:rPr lang="de"/>
              <a:t> </a:t>
            </a:r>
            <a:r>
              <a:rPr lang="de" sz="1600" b="0" i="0" u="none">
                <a:solidFill>
                  <a:schemeClr val="dk1"/>
                </a:solidFill>
                <a:latin typeface="Arial"/>
                <a:ea typeface="Arial"/>
                <a:cs typeface="Arial"/>
                <a:sym typeface="Arial"/>
              </a:rPr>
              <a:t>Einsatzkräfte, die Maßnahmen zur Beseitigung der Gefahr durchführen.</a:t>
            </a:r>
            <a:endParaRPr/>
          </a:p>
        </p:txBody>
      </p:sp>
      <p:sp>
        <p:nvSpPr>
          <p:cNvPr id="332" name="Google Shape;332;g35e0d4f22bb_0_272"/>
          <p:cNvSpPr txBox="1"/>
          <p:nvPr/>
        </p:nvSpPr>
        <p:spPr>
          <a:xfrm>
            <a:off x="1175525" y="107909"/>
            <a:ext cx="67056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Arial"/>
              <a:buNone/>
            </a:pPr>
            <a:r>
              <a:rPr lang="de" sz="2400" b="1" i="0" u="none">
                <a:solidFill>
                  <a:schemeClr val="dk1"/>
                </a:solidFill>
                <a:latin typeface="Arial"/>
                <a:ea typeface="Arial"/>
                <a:cs typeface="Arial"/>
                <a:sym typeface="Arial"/>
              </a:rPr>
              <a:t>Ordnung des Raums (Einsatzstelle)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5e0d4f22bb_0_180"/>
          <p:cNvSpPr txBox="1"/>
          <p:nvPr/>
        </p:nvSpPr>
        <p:spPr>
          <a:xfrm>
            <a:off x="629487" y="639784"/>
            <a:ext cx="7543800" cy="571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800"/>
              <a:buFont typeface="Arial"/>
              <a:buNone/>
            </a:pPr>
            <a:r>
              <a:rPr lang="de" sz="2800" b="1" i="0" u="none">
                <a:solidFill>
                  <a:schemeClr val="dk1"/>
                </a:solidFill>
                <a:latin typeface="Arial"/>
                <a:ea typeface="Arial"/>
                <a:cs typeface="Arial"/>
                <a:sym typeface="Arial"/>
              </a:rPr>
              <a:t>Einsatzablauf </a:t>
            </a:r>
            <a:r>
              <a:rPr lang="de" sz="2800" b="0" i="0" u="none">
                <a:solidFill>
                  <a:schemeClr val="dk1"/>
                </a:solidFill>
                <a:latin typeface="Arial"/>
                <a:ea typeface="Arial"/>
                <a:cs typeface="Arial"/>
                <a:sym typeface="Arial"/>
              </a:rPr>
              <a:t>- früher „</a:t>
            </a:r>
            <a:r>
              <a:rPr lang="de" sz="2800" b="0" i="0" u="none">
                <a:solidFill>
                  <a:srgbClr val="FF5050"/>
                </a:solidFill>
                <a:latin typeface="Arial"/>
                <a:ea typeface="Arial"/>
                <a:cs typeface="Arial"/>
                <a:sym typeface="Arial"/>
              </a:rPr>
              <a:t>Rettungsgrundsatz</a:t>
            </a:r>
            <a:r>
              <a:rPr lang="de" sz="2800" b="0" i="0" u="none">
                <a:solidFill>
                  <a:schemeClr val="dk1"/>
                </a:solidFill>
                <a:latin typeface="Arial"/>
                <a:ea typeface="Arial"/>
                <a:cs typeface="Arial"/>
                <a:sym typeface="Arial"/>
              </a:rPr>
              <a:t>“</a:t>
            </a:r>
            <a:endParaRPr/>
          </a:p>
        </p:txBody>
      </p:sp>
      <p:sp>
        <p:nvSpPr>
          <p:cNvPr id="338" name="Google Shape;338;g35e0d4f22bb_0_180"/>
          <p:cNvSpPr txBox="1"/>
          <p:nvPr/>
        </p:nvSpPr>
        <p:spPr>
          <a:xfrm>
            <a:off x="369137" y="1238669"/>
            <a:ext cx="8636100" cy="3140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de" sz="1800" b="0" i="0" u="none">
                <a:solidFill>
                  <a:schemeClr val="dk1"/>
                </a:solidFill>
                <a:latin typeface="Arial"/>
                <a:ea typeface="Arial"/>
                <a:cs typeface="Arial"/>
                <a:sym typeface="Arial"/>
              </a:rPr>
              <a:t>Phase 1: Lageerkundung / Ordnung des Raumes / </a:t>
            </a:r>
            <a:r>
              <a:rPr lang="de" sz="1800" b="1" i="0" u="none">
                <a:solidFill>
                  <a:srgbClr val="FF5050"/>
                </a:solidFill>
                <a:latin typeface="Arial"/>
                <a:ea typeface="Arial"/>
                <a:cs typeface="Arial"/>
                <a:sym typeface="Arial"/>
              </a:rPr>
              <a:t>Sicherung</a:t>
            </a:r>
            <a:endParaRPr/>
          </a:p>
          <a:p>
            <a:pPr marL="0" marR="0" lvl="0" indent="0" algn="l" rtl="0">
              <a:lnSpc>
                <a:spcPct val="100000"/>
              </a:lnSpc>
              <a:spcBef>
                <a:spcPts val="0"/>
              </a:spcBef>
              <a:spcAft>
                <a:spcPts val="0"/>
              </a:spcAft>
              <a:buClr>
                <a:srgbClr val="5F5F5F"/>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 sz="1800" b="0" i="0" u="none">
                <a:solidFill>
                  <a:schemeClr val="dk1"/>
                </a:solidFill>
                <a:latin typeface="Arial"/>
                <a:ea typeface="Arial"/>
                <a:cs typeface="Arial"/>
                <a:sym typeface="Arial"/>
              </a:rPr>
              <a:t>Phase 2: </a:t>
            </a:r>
            <a:r>
              <a:rPr lang="de" sz="1800" b="1" i="0" u="none">
                <a:solidFill>
                  <a:srgbClr val="FF5050"/>
                </a:solidFill>
                <a:latin typeface="Arial"/>
                <a:ea typeface="Arial"/>
                <a:cs typeface="Arial"/>
                <a:sym typeface="Arial"/>
              </a:rPr>
              <a:t>Zugang schaffen </a:t>
            </a:r>
            <a:r>
              <a:rPr lang="de" sz="1800" b="0" i="0" u="none">
                <a:solidFill>
                  <a:schemeClr val="dk1"/>
                </a:solidFill>
                <a:latin typeface="Arial"/>
                <a:ea typeface="Arial"/>
                <a:cs typeface="Arial"/>
                <a:sym typeface="Arial"/>
              </a:rPr>
              <a:t>(Zugangsöffnung bzw. Erstöffnung)</a:t>
            </a:r>
            <a:endParaRPr/>
          </a:p>
          <a:p>
            <a:pPr marL="0" marR="0" lvl="0" indent="0" algn="l" rtl="0">
              <a:lnSpc>
                <a:spcPct val="100000"/>
              </a:lnSpc>
              <a:spcBef>
                <a:spcPts val="0"/>
              </a:spcBef>
              <a:spcAft>
                <a:spcPts val="0"/>
              </a:spcAft>
              <a:buClr>
                <a:srgbClr val="5F5F5F"/>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 sz="1800" b="0" i="0" u="none">
                <a:solidFill>
                  <a:schemeClr val="dk1"/>
                </a:solidFill>
                <a:latin typeface="Arial"/>
                <a:ea typeface="Arial"/>
                <a:cs typeface="Arial"/>
                <a:sym typeface="Arial"/>
              </a:rPr>
              <a:t>Phase 3: Priorität Versorgen oder Befreien - </a:t>
            </a:r>
            <a:r>
              <a:rPr lang="de" sz="1800" b="1" i="0" u="none">
                <a:solidFill>
                  <a:schemeClr val="dk1"/>
                </a:solidFill>
                <a:latin typeface="Arial"/>
                <a:ea typeface="Arial"/>
                <a:cs typeface="Arial"/>
                <a:sym typeface="Arial"/>
              </a:rPr>
              <a:t>Rettungsmodus festlegen</a:t>
            </a:r>
            <a:endParaRPr/>
          </a:p>
          <a:p>
            <a:pPr marL="0" marR="0" lvl="0" indent="0" algn="l" rtl="0">
              <a:lnSpc>
                <a:spcPct val="100000"/>
              </a:lnSpc>
              <a:spcBef>
                <a:spcPts val="0"/>
              </a:spcBef>
              <a:spcAft>
                <a:spcPts val="0"/>
              </a:spcAft>
              <a:buClr>
                <a:srgbClr val="5F5F5F"/>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 sz="1800" b="0" i="0" u="none">
                <a:solidFill>
                  <a:schemeClr val="dk1"/>
                </a:solidFill>
                <a:latin typeface="Arial"/>
                <a:ea typeface="Arial"/>
                <a:cs typeface="Arial"/>
                <a:sym typeface="Arial"/>
              </a:rPr>
              <a:t>Phase 4: </a:t>
            </a:r>
            <a:r>
              <a:rPr lang="de" sz="1800" b="1" i="0" u="none">
                <a:solidFill>
                  <a:srgbClr val="FF5050"/>
                </a:solidFill>
                <a:latin typeface="Arial"/>
                <a:ea typeface="Arial"/>
                <a:cs typeface="Arial"/>
                <a:sym typeface="Arial"/>
              </a:rPr>
              <a:t>Versorgung ermöglichen</a:t>
            </a:r>
            <a:endParaRPr/>
          </a:p>
          <a:p>
            <a:pPr marL="0" marR="0" lvl="0" indent="0" algn="l" rtl="0">
              <a:lnSpc>
                <a:spcPct val="100000"/>
              </a:lnSpc>
              <a:spcBef>
                <a:spcPts val="0"/>
              </a:spcBef>
              <a:spcAft>
                <a:spcPts val="0"/>
              </a:spcAft>
              <a:buClr>
                <a:srgbClr val="5F5F5F"/>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 sz="1800" b="0" i="0" u="none">
                <a:solidFill>
                  <a:schemeClr val="dk1"/>
                </a:solidFill>
                <a:latin typeface="Arial"/>
                <a:ea typeface="Arial"/>
                <a:cs typeface="Arial"/>
                <a:sym typeface="Arial"/>
              </a:rPr>
              <a:t>Phase 5: </a:t>
            </a:r>
            <a:r>
              <a:rPr lang="de" sz="1800" b="1" i="0" u="none">
                <a:solidFill>
                  <a:srgbClr val="FF5050"/>
                </a:solidFill>
                <a:latin typeface="Arial"/>
                <a:ea typeface="Arial"/>
                <a:cs typeface="Arial"/>
                <a:sym typeface="Arial"/>
              </a:rPr>
              <a:t>Patient befreien </a:t>
            </a:r>
            <a:r>
              <a:rPr lang="de" sz="1800" b="0" i="0" u="none">
                <a:solidFill>
                  <a:schemeClr val="dk1"/>
                </a:solidFill>
                <a:latin typeface="Arial"/>
                <a:ea typeface="Arial"/>
                <a:cs typeface="Arial"/>
                <a:sym typeface="Arial"/>
              </a:rPr>
              <a:t>(Befreiungsöffnung schaffen), </a:t>
            </a:r>
            <a:r>
              <a:rPr lang="de" sz="1800" b="1" i="0" u="none">
                <a:solidFill>
                  <a:srgbClr val="FF5050"/>
                </a:solidFill>
                <a:latin typeface="Arial"/>
                <a:ea typeface="Arial"/>
                <a:cs typeface="Arial"/>
                <a:sym typeface="Arial"/>
              </a:rPr>
              <a:t>Übergabe an RD</a:t>
            </a:r>
            <a:endParaRPr/>
          </a:p>
          <a:p>
            <a:pPr marL="0" marR="0" lvl="0" indent="0" algn="l" rtl="0">
              <a:lnSpc>
                <a:spcPct val="100000"/>
              </a:lnSpc>
              <a:spcBef>
                <a:spcPts val="0"/>
              </a:spcBef>
              <a:spcAft>
                <a:spcPts val="0"/>
              </a:spcAft>
              <a:buClr>
                <a:srgbClr val="5F5F5F"/>
              </a:buClr>
              <a:buSzPts val="1800"/>
              <a:buFont typeface="Arial"/>
              <a:buNone/>
            </a:pPr>
            <a:endParaRPr sz="1800" b="0" i="0" u="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de" sz="1800" b="0" i="0" u="none">
                <a:solidFill>
                  <a:schemeClr val="dk1"/>
                </a:solidFill>
                <a:latin typeface="Arial"/>
                <a:ea typeface="Arial"/>
                <a:cs typeface="Arial"/>
                <a:sym typeface="Arial"/>
              </a:rPr>
              <a:t>Phase 6: Folgearbeiten</a:t>
            </a:r>
            <a:endParaRPr/>
          </a:p>
        </p:txBody>
      </p:sp>
      <p:sp>
        <p:nvSpPr>
          <p:cNvPr id="339" name="Google Shape;339;g35e0d4f22bb_0_180"/>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a:t>
            </a:r>
            <a:endParaRPr sz="20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g35e0d4f22bb_0_110"/>
          <p:cNvSpPr txBox="1">
            <a:spLocks noGrp="1"/>
          </p:cNvSpPr>
          <p:nvPr>
            <p:ph type="ctrTitle"/>
          </p:nvPr>
        </p:nvSpPr>
        <p:spPr>
          <a:xfrm>
            <a:off x="685800" y="523200"/>
            <a:ext cx="4772100" cy="270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Erkunden</a:t>
            </a:r>
            <a:endParaRPr/>
          </a:p>
        </p:txBody>
      </p:sp>
      <p:sp>
        <p:nvSpPr>
          <p:cNvPr id="345" name="Google Shape;345;g35e0d4f22bb_0_110"/>
          <p:cNvSpPr txBox="1"/>
          <p:nvPr/>
        </p:nvSpPr>
        <p:spPr>
          <a:xfrm>
            <a:off x="996537" y="3"/>
            <a:ext cx="4957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800"/>
              <a:buFont typeface="Arial"/>
              <a:buNone/>
            </a:pPr>
            <a:r>
              <a:rPr lang="de" sz="2800" b="1" i="0" u="none">
                <a:solidFill>
                  <a:schemeClr val="dk1"/>
                </a:solidFill>
                <a:latin typeface="Arial"/>
                <a:ea typeface="Arial"/>
                <a:cs typeface="Arial"/>
                <a:sym typeface="Arial"/>
              </a:rPr>
              <a:t>Einsatzablauf (Chronologie)</a:t>
            </a:r>
            <a:endParaRPr/>
          </a:p>
        </p:txBody>
      </p:sp>
      <p:sp>
        <p:nvSpPr>
          <p:cNvPr id="346" name="Google Shape;346;g35e0d4f22bb_0_110"/>
          <p:cNvSpPr txBox="1"/>
          <p:nvPr/>
        </p:nvSpPr>
        <p:spPr>
          <a:xfrm>
            <a:off x="685800" y="886531"/>
            <a:ext cx="7772400" cy="389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Sicherung des Unfallfahrzeuges</a:t>
            </a:r>
            <a:endParaRPr/>
          </a:p>
        </p:txBody>
      </p:sp>
      <p:sp>
        <p:nvSpPr>
          <p:cNvPr id="347" name="Google Shape;347;g35e0d4f22bb_0_110"/>
          <p:cNvSpPr txBox="1"/>
          <p:nvPr/>
        </p:nvSpPr>
        <p:spPr>
          <a:xfrm>
            <a:off x="685800" y="1275622"/>
            <a:ext cx="7772400" cy="36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Erstzugang schaffen</a:t>
            </a:r>
            <a:br>
              <a:rPr lang="de" sz="1800" b="1" i="0" u="none">
                <a:solidFill>
                  <a:schemeClr val="dk2"/>
                </a:solidFill>
                <a:latin typeface="Arial"/>
                <a:ea typeface="Arial"/>
                <a:cs typeface="Arial"/>
                <a:sym typeface="Arial"/>
              </a:rPr>
            </a:br>
            <a:endParaRPr/>
          </a:p>
        </p:txBody>
      </p:sp>
      <p:sp>
        <p:nvSpPr>
          <p:cNvPr id="348" name="Google Shape;348;g35e0d4f22bb_0_110"/>
          <p:cNvSpPr txBox="1"/>
          <p:nvPr/>
        </p:nvSpPr>
        <p:spPr>
          <a:xfrm>
            <a:off x="685800" y="1626856"/>
            <a:ext cx="7772400" cy="1735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Fahrzeug deaktivieren / Medizinische Betreuung einleiten</a:t>
            </a:r>
            <a:br>
              <a:rPr lang="de" sz="1800" b="1"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Medizinischer Ersteindruck (kritischer / nicht kritischer Patient)</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Sicherung der Vitalfunktionen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Stillung lebensbedrohlicher Blutung</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Stabilisierung der Hals- Wirbelsäule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Sauerstoffgabe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Wärmeerhalt / Schutz vor Splittern etc.</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Betreuung der Person</a:t>
            </a:r>
            <a:endParaRPr/>
          </a:p>
        </p:txBody>
      </p:sp>
      <p:sp>
        <p:nvSpPr>
          <p:cNvPr id="349" name="Google Shape;349;g35e0d4f22bb_0_110"/>
          <p:cNvSpPr txBox="1"/>
          <p:nvPr/>
        </p:nvSpPr>
        <p:spPr>
          <a:xfrm>
            <a:off x="685800" y="3913056"/>
            <a:ext cx="7772400" cy="362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Rettungsmodus festlegen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pic>
        <p:nvPicPr>
          <p:cNvPr id="42" name="Google Shape;42;p3"/>
          <p:cNvPicPr preferRelativeResize="0"/>
          <p:nvPr/>
        </p:nvPicPr>
        <p:blipFill>
          <a:blip r:embed="rId3">
            <a:alphaModFix/>
          </a:blip>
          <a:stretch>
            <a:fillRect/>
          </a:stretch>
        </p:blipFill>
        <p:spPr>
          <a:xfrm>
            <a:off x="478725" y="59150"/>
            <a:ext cx="3316650" cy="4330702"/>
          </a:xfrm>
          <a:prstGeom prst="rect">
            <a:avLst/>
          </a:prstGeom>
          <a:noFill/>
          <a:ln>
            <a:noFill/>
          </a:ln>
        </p:spPr>
      </p:pic>
      <p:pic>
        <p:nvPicPr>
          <p:cNvPr id="43" name="Google Shape;43;p3"/>
          <p:cNvPicPr preferRelativeResize="0"/>
          <p:nvPr/>
        </p:nvPicPr>
        <p:blipFill>
          <a:blip r:embed="rId4">
            <a:alphaModFix/>
          </a:blip>
          <a:stretch>
            <a:fillRect/>
          </a:stretch>
        </p:blipFill>
        <p:spPr>
          <a:xfrm>
            <a:off x="4794650" y="59150"/>
            <a:ext cx="2835774" cy="42918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5e0d4f22bb_0_132"/>
          <p:cNvSpPr txBox="1">
            <a:spLocks noGrp="1"/>
          </p:cNvSpPr>
          <p:nvPr>
            <p:ph type="ctrTitle"/>
          </p:nvPr>
        </p:nvSpPr>
        <p:spPr>
          <a:xfrm>
            <a:off x="483800" y="-12"/>
            <a:ext cx="7772400" cy="375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2000"/>
              <a:buFont typeface="Arial"/>
              <a:buNone/>
            </a:pPr>
            <a:r>
              <a:rPr lang="de" sz="2000" b="1" i="0" u="none">
                <a:solidFill>
                  <a:srgbClr val="FF0000"/>
                </a:solidFill>
                <a:latin typeface="Arial"/>
                <a:ea typeface="Arial"/>
                <a:cs typeface="Arial"/>
                <a:sym typeface="Arial"/>
              </a:rPr>
              <a:t>Schnelle (zeitkontrollierte) Rettung</a:t>
            </a:r>
            <a:br>
              <a:rPr lang="de" sz="2000" b="1" i="0" u="none">
                <a:solidFill>
                  <a:srgbClr val="FF0000"/>
                </a:solidFill>
                <a:latin typeface="Arial"/>
                <a:ea typeface="Arial"/>
                <a:cs typeface="Arial"/>
                <a:sym typeface="Arial"/>
              </a:rPr>
            </a:br>
            <a:br>
              <a:rPr lang="de" sz="1800" b="1" i="0" u="none">
                <a:solidFill>
                  <a:schemeClr val="dk2"/>
                </a:solidFill>
                <a:latin typeface="Arial"/>
                <a:ea typeface="Arial"/>
                <a:cs typeface="Arial"/>
                <a:sym typeface="Arial"/>
              </a:rPr>
            </a:br>
            <a:endParaRPr/>
          </a:p>
        </p:txBody>
      </p:sp>
      <p:sp>
        <p:nvSpPr>
          <p:cNvPr id="355" name="Google Shape;355;g35e0d4f22bb_0_132"/>
          <p:cNvSpPr txBox="1"/>
          <p:nvPr/>
        </p:nvSpPr>
        <p:spPr>
          <a:xfrm>
            <a:off x="493325" y="375034"/>
            <a:ext cx="7772400" cy="3261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Stabilisierung des Unfallfahrzeuges</a:t>
            </a:r>
            <a:br>
              <a:rPr lang="de" sz="1800" b="1" i="0" u="none">
                <a:solidFill>
                  <a:schemeClr val="dk2"/>
                </a:solidFill>
                <a:latin typeface="Arial"/>
                <a:ea typeface="Arial"/>
                <a:cs typeface="Arial"/>
                <a:sym typeface="Arial"/>
              </a:rPr>
            </a:br>
            <a:endParaRPr/>
          </a:p>
        </p:txBody>
      </p:sp>
      <p:sp>
        <p:nvSpPr>
          <p:cNvPr id="356" name="Google Shape;356;g35e0d4f22bb_0_132"/>
          <p:cNvSpPr txBox="1"/>
          <p:nvPr/>
        </p:nvSpPr>
        <p:spPr>
          <a:xfrm>
            <a:off x="483800" y="701265"/>
            <a:ext cx="7772400" cy="3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1" i="0" u="none">
                <a:solidFill>
                  <a:schemeClr val="dk2"/>
                </a:solidFill>
                <a:latin typeface="Arial"/>
                <a:ea typeface="Arial"/>
                <a:cs typeface="Arial"/>
                <a:sym typeface="Arial"/>
              </a:rPr>
              <a:t>• Versorgung ermöglichen</a:t>
            </a:r>
            <a:br>
              <a:rPr lang="de" sz="1800" b="1" i="0" u="none">
                <a:solidFill>
                  <a:schemeClr val="dk2"/>
                </a:solidFill>
                <a:latin typeface="Arial"/>
                <a:ea typeface="Arial"/>
                <a:cs typeface="Arial"/>
                <a:sym typeface="Arial"/>
              </a:rPr>
            </a:br>
            <a:endParaRPr/>
          </a:p>
        </p:txBody>
      </p:sp>
      <p:sp>
        <p:nvSpPr>
          <p:cNvPr id="357" name="Google Shape;357;g35e0d4f22bb_0_132"/>
          <p:cNvSpPr txBox="1"/>
          <p:nvPr/>
        </p:nvSpPr>
        <p:spPr>
          <a:xfrm>
            <a:off x="483800" y="994159"/>
            <a:ext cx="7772400" cy="1351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1" i="0" u="none">
                <a:solidFill>
                  <a:schemeClr val="dk2"/>
                </a:solidFill>
                <a:latin typeface="Arial"/>
                <a:ea typeface="Arial"/>
                <a:cs typeface="Arial"/>
                <a:sym typeface="Arial"/>
              </a:rPr>
              <a:t>• Notfallmedizinische Versorgung</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Sicherung der Atemwege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Blutung kontrollieren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Infusionstherapie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Schmerztherapie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Wärmeerhaltung bzw. aktive Erwärmung</a:t>
            </a:r>
            <a:endParaRPr/>
          </a:p>
        </p:txBody>
      </p:sp>
      <p:sp>
        <p:nvSpPr>
          <p:cNvPr id="358" name="Google Shape;358;g35e0d4f22bb_0_132"/>
          <p:cNvSpPr txBox="1"/>
          <p:nvPr/>
        </p:nvSpPr>
        <p:spPr>
          <a:xfrm>
            <a:off x="483800" y="2638678"/>
            <a:ext cx="7772400" cy="878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Patient befreien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Einklemmung beseitigen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Patient auf Trage oder Rettungsbrett heben / ziehen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Transport zum Rettungsmittel</a:t>
            </a:r>
            <a:endParaRPr/>
          </a:p>
        </p:txBody>
      </p:sp>
      <p:sp>
        <p:nvSpPr>
          <p:cNvPr id="359" name="Google Shape;359;g35e0d4f22bb_0_132"/>
          <p:cNvSpPr txBox="1"/>
          <p:nvPr/>
        </p:nvSpPr>
        <p:spPr>
          <a:xfrm>
            <a:off x="483812" y="3767397"/>
            <a:ext cx="7772400" cy="33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Folgearbeiten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g35e0d4f22bb_0_159"/>
          <p:cNvSpPr txBox="1">
            <a:spLocks noGrp="1"/>
          </p:cNvSpPr>
          <p:nvPr>
            <p:ph type="ctrTitle"/>
          </p:nvPr>
        </p:nvSpPr>
        <p:spPr>
          <a:xfrm>
            <a:off x="553725" y="91838"/>
            <a:ext cx="7772400" cy="30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0000"/>
              </a:buClr>
              <a:buSzPts val="2000"/>
              <a:buFont typeface="Arial"/>
              <a:buNone/>
            </a:pPr>
            <a:r>
              <a:rPr lang="de" sz="2000" b="1" i="0" u="none">
                <a:solidFill>
                  <a:srgbClr val="FF0000"/>
                </a:solidFill>
                <a:latin typeface="Arial"/>
                <a:ea typeface="Arial"/>
                <a:cs typeface="Arial"/>
                <a:sym typeface="Arial"/>
              </a:rPr>
              <a:t>Sofortrettung</a:t>
            </a:r>
            <a:endParaRPr/>
          </a:p>
        </p:txBody>
      </p:sp>
      <p:sp>
        <p:nvSpPr>
          <p:cNvPr id="365" name="Google Shape;365;g35e0d4f22bb_0_159"/>
          <p:cNvSpPr txBox="1"/>
          <p:nvPr/>
        </p:nvSpPr>
        <p:spPr>
          <a:xfrm>
            <a:off x="533087" y="396638"/>
            <a:ext cx="7772400" cy="348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Versorgung ermöglichen</a:t>
            </a:r>
            <a:endParaRPr/>
          </a:p>
        </p:txBody>
      </p:sp>
      <p:sp>
        <p:nvSpPr>
          <p:cNvPr id="366" name="Google Shape;366;g35e0d4f22bb_0_159"/>
          <p:cNvSpPr txBox="1"/>
          <p:nvPr/>
        </p:nvSpPr>
        <p:spPr>
          <a:xfrm>
            <a:off x="533087" y="699056"/>
            <a:ext cx="7772400" cy="1127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1" i="0" u="none">
                <a:solidFill>
                  <a:schemeClr val="dk2"/>
                </a:solidFill>
                <a:latin typeface="Arial"/>
                <a:ea typeface="Arial"/>
                <a:cs typeface="Arial"/>
                <a:sym typeface="Arial"/>
              </a:rPr>
              <a:t>• Patient befreien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Einklemmung beseitigen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ggf. Stabilisierung des Fahrzeuges nötig</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Patient auf Trage oder Rettungsbrett heben / ziehen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Transport zum Rettungsmittel</a:t>
            </a:r>
            <a:endParaRPr/>
          </a:p>
        </p:txBody>
      </p:sp>
      <p:sp>
        <p:nvSpPr>
          <p:cNvPr id="367" name="Google Shape;367;g35e0d4f22bb_0_159"/>
          <p:cNvSpPr txBox="1"/>
          <p:nvPr/>
        </p:nvSpPr>
        <p:spPr>
          <a:xfrm>
            <a:off x="553725" y="2075203"/>
            <a:ext cx="7772400" cy="1362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Notfallmedizinische Versorgung</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Sicherung der Atemwege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Blutung kontrollieren</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Infusionstherapie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Schmerztherapie</a:t>
            </a:r>
            <a:br>
              <a:rPr lang="de" sz="1800" b="0" i="0" u="none">
                <a:solidFill>
                  <a:schemeClr val="dk2"/>
                </a:solidFill>
                <a:latin typeface="Arial"/>
                <a:ea typeface="Arial"/>
                <a:cs typeface="Arial"/>
                <a:sym typeface="Arial"/>
              </a:rPr>
            </a:br>
            <a:r>
              <a:rPr lang="de" sz="1800" b="0" i="0" u="none">
                <a:solidFill>
                  <a:schemeClr val="dk2"/>
                </a:solidFill>
                <a:latin typeface="Arial"/>
                <a:ea typeface="Arial"/>
                <a:cs typeface="Arial"/>
                <a:sym typeface="Arial"/>
              </a:rPr>
              <a:t>      Wärmeerhaltung bzw. aktive Erwärmung</a:t>
            </a:r>
            <a:endParaRPr/>
          </a:p>
        </p:txBody>
      </p:sp>
      <p:sp>
        <p:nvSpPr>
          <p:cNvPr id="368" name="Google Shape;368;g35e0d4f22bb_0_159"/>
          <p:cNvSpPr txBox="1"/>
          <p:nvPr/>
        </p:nvSpPr>
        <p:spPr>
          <a:xfrm>
            <a:off x="553737" y="3809669"/>
            <a:ext cx="7772400" cy="366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2"/>
              </a:buClr>
              <a:buSzPts val="1800"/>
              <a:buFont typeface="Arial"/>
              <a:buNone/>
            </a:pPr>
            <a:r>
              <a:rPr lang="de" sz="1800" b="0" i="0" u="none">
                <a:solidFill>
                  <a:schemeClr val="dk2"/>
                </a:solidFill>
                <a:latin typeface="Arial"/>
                <a:ea typeface="Arial"/>
                <a:cs typeface="Arial"/>
                <a:sym typeface="Arial"/>
              </a:rPr>
              <a:t>• </a:t>
            </a:r>
            <a:r>
              <a:rPr lang="de" sz="1800" b="1" i="0" u="none">
                <a:solidFill>
                  <a:schemeClr val="dk2"/>
                </a:solidFill>
                <a:latin typeface="Arial"/>
                <a:ea typeface="Arial"/>
                <a:cs typeface="Arial"/>
                <a:sym typeface="Arial"/>
              </a:rPr>
              <a:t>Folgearbeiten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35e0d4f22bb_0_199"/>
          <p:cNvSpPr txBox="1"/>
          <p:nvPr/>
        </p:nvSpPr>
        <p:spPr>
          <a:xfrm>
            <a:off x="731175" y="349213"/>
            <a:ext cx="7920000" cy="2308800"/>
          </a:xfrm>
          <a:prstGeom prst="rect">
            <a:avLst/>
          </a:prstGeom>
          <a:noFill/>
          <a:ln>
            <a:noFill/>
          </a:ln>
        </p:spPr>
        <p:txBody>
          <a:bodyPr spcFirstLastPara="1" wrap="square" lIns="91425" tIns="45700" rIns="91425" bIns="45700" anchor="t" anchorCtr="0">
            <a:spAutoFit/>
          </a:bodyPr>
          <a:lstStyle/>
          <a:p>
            <a:pPr marL="0" marR="0" lvl="0" indent="-152400" algn="l" rtl="0">
              <a:lnSpc>
                <a:spcPct val="100000"/>
              </a:lnSpc>
              <a:spcBef>
                <a:spcPts val="0"/>
              </a:spcBef>
              <a:spcAft>
                <a:spcPts val="0"/>
              </a:spcAft>
              <a:buClr>
                <a:srgbClr val="FF0000"/>
              </a:buClr>
              <a:buSzPts val="2400"/>
              <a:buFont typeface="Noto Sans Symbols"/>
              <a:buChar char="⮚"/>
            </a:pPr>
            <a:r>
              <a:rPr lang="de" sz="2400" b="1" i="0" u="none">
                <a:solidFill>
                  <a:srgbClr val="FF0000"/>
                </a:solidFill>
                <a:latin typeface="Arial"/>
                <a:ea typeface="Arial"/>
                <a:cs typeface="Arial"/>
                <a:sym typeface="Arial"/>
              </a:rPr>
              <a:t>Sofortrettung</a:t>
            </a:r>
            <a:endParaRPr/>
          </a:p>
          <a:p>
            <a:pPr marL="0" marR="0" lvl="0" indent="0" algn="l" rtl="0">
              <a:lnSpc>
                <a:spcPct val="100000"/>
              </a:lnSpc>
              <a:spcBef>
                <a:spcPts val="0"/>
              </a:spcBef>
              <a:spcAft>
                <a:spcPts val="0"/>
              </a:spcAft>
              <a:buClr>
                <a:schemeClr val="dk1"/>
              </a:buClr>
              <a:buSzPts val="2000"/>
              <a:buFont typeface="Arial"/>
              <a:buNone/>
            </a:pPr>
            <a:r>
              <a:rPr lang="de" sz="2000" b="0" i="0" u="none">
                <a:solidFill>
                  <a:schemeClr val="dk1"/>
                </a:solidFill>
                <a:latin typeface="Arial"/>
                <a:ea typeface="Arial"/>
                <a:cs typeface="Arial"/>
                <a:sym typeface="Arial"/>
              </a:rPr>
              <a:t>Wenn die Rettungsmethode „Sofortrettung“ gewählt werden muss, ist der Zustand des Verunfallten so lebensbedrohlich (z. B. in der Position nichtbeherrschbarer Blutung oder Notwendigkeit der Reanimation) oder es</a:t>
            </a:r>
            <a:endParaRPr/>
          </a:p>
          <a:p>
            <a:pPr marL="0" marR="0" lvl="0" indent="0" algn="l" rtl="0">
              <a:lnSpc>
                <a:spcPct val="100000"/>
              </a:lnSpc>
              <a:spcBef>
                <a:spcPts val="0"/>
              </a:spcBef>
              <a:spcAft>
                <a:spcPts val="0"/>
              </a:spcAft>
              <a:buClr>
                <a:schemeClr val="dk1"/>
              </a:buClr>
              <a:buSzPts val="2000"/>
              <a:buFont typeface="Arial"/>
              <a:buNone/>
            </a:pPr>
            <a:r>
              <a:rPr lang="de" sz="2000" b="0" i="0" u="none">
                <a:solidFill>
                  <a:schemeClr val="dk1"/>
                </a:solidFill>
                <a:latin typeface="Arial"/>
                <a:ea typeface="Arial"/>
                <a:cs typeface="Arial"/>
                <a:sym typeface="Arial"/>
              </a:rPr>
              <a:t>drohen direkte Gefahren (z.B. Brand, auslaufendes Gefahrgut, etc.), dass eine sofortige Befreiung erforderlich ist.</a:t>
            </a:r>
            <a:endParaRPr/>
          </a:p>
        </p:txBody>
      </p:sp>
      <p:sp>
        <p:nvSpPr>
          <p:cNvPr id="374" name="Google Shape;374;g35e0d4f22bb_0_199"/>
          <p:cNvSpPr txBox="1"/>
          <p:nvPr/>
        </p:nvSpPr>
        <p:spPr>
          <a:xfrm>
            <a:off x="731175" y="2658013"/>
            <a:ext cx="7920000" cy="1693200"/>
          </a:xfrm>
          <a:prstGeom prst="rect">
            <a:avLst/>
          </a:prstGeom>
          <a:noFill/>
          <a:ln>
            <a:noFill/>
          </a:ln>
        </p:spPr>
        <p:txBody>
          <a:bodyPr spcFirstLastPara="1" wrap="square" lIns="91425" tIns="45700" rIns="91425" bIns="45700" anchor="t" anchorCtr="0">
            <a:spAutoFit/>
          </a:bodyPr>
          <a:lstStyle/>
          <a:p>
            <a:pPr marL="0" marR="0" lvl="0" indent="-152400" algn="l" rtl="0">
              <a:lnSpc>
                <a:spcPct val="100000"/>
              </a:lnSpc>
              <a:spcBef>
                <a:spcPts val="0"/>
              </a:spcBef>
              <a:spcAft>
                <a:spcPts val="0"/>
              </a:spcAft>
              <a:buClr>
                <a:srgbClr val="FF0000"/>
              </a:buClr>
              <a:buSzPts val="2400"/>
              <a:buFont typeface="Noto Sans Symbols"/>
              <a:buChar char="⮚"/>
            </a:pPr>
            <a:r>
              <a:rPr lang="de" sz="2400" b="1" i="0" u="none">
                <a:solidFill>
                  <a:srgbClr val="FF0000"/>
                </a:solidFill>
                <a:latin typeface="Arial"/>
                <a:ea typeface="Arial"/>
                <a:cs typeface="Arial"/>
                <a:sym typeface="Arial"/>
              </a:rPr>
              <a:t>Schnelle (zeitkontrollierte) Rettung</a:t>
            </a:r>
            <a:endParaRPr/>
          </a:p>
          <a:p>
            <a:pPr marL="0" marR="0" lvl="0" indent="0" algn="l" rtl="0">
              <a:lnSpc>
                <a:spcPct val="100000"/>
              </a:lnSpc>
              <a:spcBef>
                <a:spcPts val="0"/>
              </a:spcBef>
              <a:spcAft>
                <a:spcPts val="0"/>
              </a:spcAft>
              <a:buClr>
                <a:schemeClr val="dk1"/>
              </a:buClr>
              <a:buSzPts val="2000"/>
              <a:buFont typeface="Arial"/>
              <a:buNone/>
            </a:pPr>
            <a:r>
              <a:rPr lang="de" sz="2000" b="0" i="0" u="none">
                <a:solidFill>
                  <a:schemeClr val="dk1"/>
                </a:solidFill>
                <a:latin typeface="Arial"/>
                <a:ea typeface="Arial"/>
                <a:cs typeface="Arial"/>
                <a:sym typeface="Arial"/>
              </a:rPr>
              <a:t>Bei der „schnellen (zeitkontrollierten) Rettung“ wird der Verunfallte so schnell, aber auch so schonend wie möglich aus dem verunfallten Fahrzeug befreit. Hier wird die „Golden Period of Trauma“ berücksichtigt.</a:t>
            </a:r>
            <a:endParaRPr/>
          </a:p>
        </p:txBody>
      </p:sp>
      <p:sp>
        <p:nvSpPr>
          <p:cNvPr id="375" name="Google Shape;375;g35e0d4f22bb_0_199"/>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a:t>
            </a:r>
            <a:endParaRPr sz="20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g35e0d4f22bb_0_294"/>
          <p:cNvSpPr txBox="1"/>
          <p:nvPr/>
        </p:nvSpPr>
        <p:spPr>
          <a:xfrm>
            <a:off x="118412" y="492597"/>
            <a:ext cx="7391400" cy="46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de" sz="2800" b="1" i="0" u="sng">
                <a:solidFill>
                  <a:srgbClr val="FF0000"/>
                </a:solidFill>
                <a:latin typeface="Arial"/>
                <a:ea typeface="Arial"/>
                <a:cs typeface="Arial"/>
                <a:sym typeface="Arial"/>
              </a:rPr>
              <a:t>Psychische Erste Hilfe</a:t>
            </a:r>
            <a:endParaRPr>
              <a:solidFill>
                <a:srgbClr val="FF0000"/>
              </a:solidFill>
            </a:endParaRPr>
          </a:p>
        </p:txBody>
      </p:sp>
      <p:sp>
        <p:nvSpPr>
          <p:cNvPr id="381" name="Google Shape;381;g35e0d4f22bb_0_294"/>
          <p:cNvSpPr txBox="1"/>
          <p:nvPr/>
        </p:nvSpPr>
        <p:spPr>
          <a:xfrm>
            <a:off x="342075" y="1366454"/>
            <a:ext cx="64500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de" sz="2800">
                <a:solidFill>
                  <a:schemeClr val="dk1"/>
                </a:solidFill>
              </a:rPr>
              <a:t>Augen für alle</a:t>
            </a:r>
            <a:endParaRPr sz="2800">
              <a:solidFill>
                <a:schemeClr val="dk1"/>
              </a:solidFill>
            </a:endParaRPr>
          </a:p>
          <a:p>
            <a:pPr marL="0" marR="0" lvl="0" indent="0" algn="l" rtl="0">
              <a:lnSpc>
                <a:spcPct val="100000"/>
              </a:lnSpc>
              <a:spcBef>
                <a:spcPts val="0"/>
              </a:spcBef>
              <a:spcAft>
                <a:spcPts val="0"/>
              </a:spcAft>
              <a:buClr>
                <a:srgbClr val="FF0000"/>
              </a:buClr>
              <a:buSzPts val="2800"/>
              <a:buFont typeface="Arial"/>
              <a:buNone/>
            </a:pPr>
            <a:r>
              <a:rPr lang="de" sz="2800" b="0" i="0">
                <a:solidFill>
                  <a:schemeClr val="dk1"/>
                </a:solidFill>
                <a:latin typeface="Arial"/>
                <a:ea typeface="Arial"/>
                <a:cs typeface="Arial"/>
                <a:sym typeface="Arial"/>
              </a:rPr>
              <a:t>4 S - Regel</a:t>
            </a:r>
            <a:endParaRPr sz="28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FF0000"/>
              </a:buClr>
              <a:buSzPts val="2800"/>
              <a:buFont typeface="Arial"/>
              <a:buNone/>
            </a:pPr>
            <a:r>
              <a:rPr lang="de" sz="2800">
                <a:solidFill>
                  <a:schemeClr val="dk1"/>
                </a:solidFill>
              </a:rPr>
              <a:t>Angehörige und Beteiligte betreuen</a:t>
            </a:r>
            <a:endParaRPr sz="2800">
              <a:solidFill>
                <a:schemeClr val="dk1"/>
              </a:solidFill>
            </a:endParaRPr>
          </a:p>
          <a:p>
            <a:pPr marL="0" marR="0" lvl="0" indent="0" algn="l" rtl="0">
              <a:lnSpc>
                <a:spcPct val="100000"/>
              </a:lnSpc>
              <a:spcBef>
                <a:spcPts val="0"/>
              </a:spcBef>
              <a:spcAft>
                <a:spcPts val="0"/>
              </a:spcAft>
              <a:buClr>
                <a:srgbClr val="FF0000"/>
              </a:buClr>
              <a:buSzPts val="2800"/>
              <a:buFont typeface="Arial"/>
              <a:buNone/>
            </a:pPr>
            <a:r>
              <a:rPr lang="de" sz="2800">
                <a:solidFill>
                  <a:schemeClr val="dk1"/>
                </a:solidFill>
              </a:rPr>
              <a:t>evtl. Notfallseelsorge nachalarmieren</a:t>
            </a:r>
            <a:endParaRPr sz="2800">
              <a:solidFill>
                <a:schemeClr val="dk1"/>
              </a:solidFill>
            </a:endParaRPr>
          </a:p>
        </p:txBody>
      </p:sp>
      <p:sp>
        <p:nvSpPr>
          <p:cNvPr id="382" name="Google Shape;382;g35e0d4f22bb_0_294"/>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a:t>
            </a:r>
            <a:endParaRPr sz="20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g35e0d4f22bb_0_266"/>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sp>
        <p:nvSpPr>
          <p:cNvPr id="388" name="Google Shape;388;g35e0d4f22bb_0_266"/>
          <p:cNvSpPr txBox="1"/>
          <p:nvPr/>
        </p:nvSpPr>
        <p:spPr>
          <a:xfrm>
            <a:off x="2027875" y="492600"/>
            <a:ext cx="4475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solidFill>
                  <a:srgbClr val="FF0000"/>
                </a:solidFill>
              </a:rPr>
              <a:t>GAMS</a:t>
            </a:r>
            <a:endParaRPr sz="2000">
              <a:solidFill>
                <a:srgbClr val="FF0000"/>
              </a:solidFill>
            </a:endParaRPr>
          </a:p>
        </p:txBody>
      </p:sp>
      <p:sp>
        <p:nvSpPr>
          <p:cNvPr id="389" name="Google Shape;389;g35e0d4f22bb_0_266"/>
          <p:cNvSpPr txBox="1"/>
          <p:nvPr/>
        </p:nvSpPr>
        <p:spPr>
          <a:xfrm>
            <a:off x="380700" y="1235375"/>
            <a:ext cx="4475400" cy="233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2000">
                <a:solidFill>
                  <a:srgbClr val="FF0000"/>
                </a:solidFill>
              </a:rPr>
              <a:t>G</a:t>
            </a:r>
            <a:r>
              <a:rPr lang="de" sz="2000"/>
              <a:t>efahr erkennen</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de" sz="2000">
                <a:solidFill>
                  <a:srgbClr val="FF0000"/>
                </a:solidFill>
              </a:rPr>
              <a:t>A</a:t>
            </a:r>
            <a:r>
              <a:rPr lang="de" sz="2000"/>
              <a:t>bsperrung durchführen -Absichern</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de" sz="2000">
                <a:solidFill>
                  <a:srgbClr val="FF0000"/>
                </a:solidFill>
              </a:rPr>
              <a:t>M</a:t>
            </a:r>
            <a:r>
              <a:rPr lang="de" sz="2000"/>
              <a:t>enschenrettung</a:t>
            </a:r>
            <a:endParaRPr sz="2000"/>
          </a:p>
          <a:p>
            <a:pPr marL="0" lvl="0" indent="0" algn="l" rtl="0">
              <a:spcBef>
                <a:spcPts val="0"/>
              </a:spcBef>
              <a:spcAft>
                <a:spcPts val="0"/>
              </a:spcAft>
              <a:buNone/>
            </a:pPr>
            <a:endParaRPr sz="2000"/>
          </a:p>
          <a:p>
            <a:pPr marL="0" lvl="0" indent="0" algn="l" rtl="0">
              <a:spcBef>
                <a:spcPts val="0"/>
              </a:spcBef>
              <a:spcAft>
                <a:spcPts val="0"/>
              </a:spcAft>
              <a:buNone/>
            </a:pPr>
            <a:r>
              <a:rPr lang="de" sz="2000">
                <a:solidFill>
                  <a:srgbClr val="FF0000"/>
                </a:solidFill>
              </a:rPr>
              <a:t>S</a:t>
            </a:r>
            <a:r>
              <a:rPr lang="de" sz="2000"/>
              <a:t>pezialkräfte anfordern</a:t>
            </a:r>
            <a:endParaRPr sz="20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g35e0d4f22bb_0_155"/>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pic>
        <p:nvPicPr>
          <p:cNvPr id="395" name="Google Shape;395;g35e0d4f22bb_0_155"/>
          <p:cNvPicPr preferRelativeResize="0"/>
          <p:nvPr/>
        </p:nvPicPr>
        <p:blipFill>
          <a:blip r:embed="rId3">
            <a:alphaModFix/>
          </a:blip>
          <a:stretch>
            <a:fillRect/>
          </a:stretch>
        </p:blipFill>
        <p:spPr>
          <a:xfrm>
            <a:off x="152400" y="645000"/>
            <a:ext cx="1277225" cy="936700"/>
          </a:xfrm>
          <a:prstGeom prst="rect">
            <a:avLst/>
          </a:prstGeom>
          <a:noFill/>
          <a:ln>
            <a:noFill/>
          </a:ln>
        </p:spPr>
      </p:pic>
      <p:pic>
        <p:nvPicPr>
          <p:cNvPr id="396" name="Google Shape;396;g35e0d4f22bb_0_155"/>
          <p:cNvPicPr preferRelativeResize="0"/>
          <p:nvPr/>
        </p:nvPicPr>
        <p:blipFill>
          <a:blip r:embed="rId4">
            <a:alphaModFix/>
          </a:blip>
          <a:stretch>
            <a:fillRect/>
          </a:stretch>
        </p:blipFill>
        <p:spPr>
          <a:xfrm>
            <a:off x="2211350" y="645000"/>
            <a:ext cx="827226" cy="831224"/>
          </a:xfrm>
          <a:prstGeom prst="rect">
            <a:avLst/>
          </a:prstGeom>
          <a:noFill/>
          <a:ln>
            <a:noFill/>
          </a:ln>
        </p:spPr>
      </p:pic>
      <p:pic>
        <p:nvPicPr>
          <p:cNvPr id="397" name="Google Shape;397;g35e0d4f22bb_0_155"/>
          <p:cNvPicPr preferRelativeResize="0"/>
          <p:nvPr/>
        </p:nvPicPr>
        <p:blipFill>
          <a:blip r:embed="rId5">
            <a:alphaModFix/>
          </a:blip>
          <a:stretch>
            <a:fillRect/>
          </a:stretch>
        </p:blipFill>
        <p:spPr>
          <a:xfrm>
            <a:off x="432125" y="1662701"/>
            <a:ext cx="1972252" cy="2610601"/>
          </a:xfrm>
          <a:prstGeom prst="rect">
            <a:avLst/>
          </a:prstGeom>
          <a:noFill/>
          <a:ln>
            <a:noFill/>
          </a:ln>
        </p:spPr>
      </p:pic>
      <p:pic>
        <p:nvPicPr>
          <p:cNvPr id="398" name="Google Shape;398;g35e0d4f22bb_0_155"/>
          <p:cNvPicPr preferRelativeResize="0"/>
          <p:nvPr/>
        </p:nvPicPr>
        <p:blipFill>
          <a:blip r:embed="rId6">
            <a:alphaModFix/>
          </a:blip>
          <a:stretch>
            <a:fillRect/>
          </a:stretch>
        </p:blipFill>
        <p:spPr>
          <a:xfrm>
            <a:off x="2861250" y="2827600"/>
            <a:ext cx="2007306" cy="1445699"/>
          </a:xfrm>
          <a:prstGeom prst="rect">
            <a:avLst/>
          </a:prstGeom>
          <a:noFill/>
          <a:ln>
            <a:noFill/>
          </a:ln>
        </p:spPr>
      </p:pic>
      <p:pic>
        <p:nvPicPr>
          <p:cNvPr id="399" name="Google Shape;399;g35e0d4f22bb_0_155"/>
          <p:cNvPicPr preferRelativeResize="0"/>
          <p:nvPr/>
        </p:nvPicPr>
        <p:blipFill>
          <a:blip r:embed="rId7">
            <a:alphaModFix/>
          </a:blip>
          <a:stretch>
            <a:fillRect/>
          </a:stretch>
        </p:blipFill>
        <p:spPr>
          <a:xfrm>
            <a:off x="3354899" y="582750"/>
            <a:ext cx="3005199" cy="2082226"/>
          </a:xfrm>
          <a:prstGeom prst="rect">
            <a:avLst/>
          </a:prstGeom>
          <a:noFill/>
          <a:ln>
            <a:noFill/>
          </a:ln>
        </p:spPr>
      </p:pic>
      <p:pic>
        <p:nvPicPr>
          <p:cNvPr id="400" name="Google Shape;400;g35e0d4f22bb_0_155"/>
          <p:cNvPicPr preferRelativeResize="0"/>
          <p:nvPr/>
        </p:nvPicPr>
        <p:blipFill>
          <a:blip r:embed="rId8">
            <a:alphaModFix/>
          </a:blip>
          <a:stretch>
            <a:fillRect/>
          </a:stretch>
        </p:blipFill>
        <p:spPr>
          <a:xfrm>
            <a:off x="5191877" y="2774150"/>
            <a:ext cx="2096051" cy="15526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35e0d4f22bb_0_325"/>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sp>
        <p:nvSpPr>
          <p:cNvPr id="406" name="Google Shape;406;g35e0d4f22bb_0_325"/>
          <p:cNvSpPr txBox="1"/>
          <p:nvPr/>
        </p:nvSpPr>
        <p:spPr>
          <a:xfrm>
            <a:off x="2027875" y="492600"/>
            <a:ext cx="44754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solidFill>
                  <a:srgbClr val="FF0000"/>
                </a:solidFill>
              </a:rPr>
              <a:t>Gefahrennummern</a:t>
            </a:r>
            <a:endParaRPr sz="2000">
              <a:solidFill>
                <a:srgbClr val="FF0000"/>
              </a:solidFill>
            </a:endParaRPr>
          </a:p>
        </p:txBody>
      </p:sp>
      <p:sp>
        <p:nvSpPr>
          <p:cNvPr id="407" name="Google Shape;407;g35e0d4f22bb_0_325"/>
          <p:cNvSpPr txBox="1"/>
          <p:nvPr/>
        </p:nvSpPr>
        <p:spPr>
          <a:xfrm>
            <a:off x="357400" y="985200"/>
            <a:ext cx="7637700" cy="320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a:t>1 	Explosive Stoffe und Gegenstände mit Explosivstoff</a:t>
            </a:r>
            <a:endParaRPr/>
          </a:p>
          <a:p>
            <a:pPr marL="0" lvl="0" indent="0" algn="l" rtl="0">
              <a:spcBef>
                <a:spcPts val="0"/>
              </a:spcBef>
              <a:spcAft>
                <a:spcPts val="0"/>
              </a:spcAft>
              <a:buNone/>
            </a:pPr>
            <a:r>
              <a:rPr lang="de"/>
              <a:t>2 	Gase</a:t>
            </a:r>
            <a:endParaRPr/>
          </a:p>
          <a:p>
            <a:pPr marL="0" lvl="0" indent="0" algn="l" rtl="0">
              <a:spcBef>
                <a:spcPts val="0"/>
              </a:spcBef>
              <a:spcAft>
                <a:spcPts val="0"/>
              </a:spcAft>
              <a:buNone/>
            </a:pPr>
            <a:r>
              <a:rPr lang="de"/>
              <a:t>3 	Entzündbare flüssige Stoffe</a:t>
            </a:r>
            <a:endParaRPr/>
          </a:p>
          <a:p>
            <a:pPr marL="0" lvl="0" indent="0" algn="l" rtl="0">
              <a:spcBef>
                <a:spcPts val="0"/>
              </a:spcBef>
              <a:spcAft>
                <a:spcPts val="0"/>
              </a:spcAft>
              <a:buNone/>
            </a:pPr>
            <a:r>
              <a:rPr lang="de"/>
              <a:t>4 	Entzündbare feste Stoffe</a:t>
            </a:r>
            <a:endParaRPr/>
          </a:p>
          <a:p>
            <a:pPr marL="0" lvl="0" indent="0" algn="l" rtl="0">
              <a:spcBef>
                <a:spcPts val="0"/>
              </a:spcBef>
              <a:spcAft>
                <a:spcPts val="0"/>
              </a:spcAft>
              <a:buNone/>
            </a:pPr>
            <a:r>
              <a:rPr lang="de"/>
              <a:t>5 	Entzündend (oxidierende) wirkende Stoffe</a:t>
            </a:r>
            <a:endParaRPr/>
          </a:p>
          <a:p>
            <a:pPr marL="0" lvl="0" indent="0" algn="l" rtl="0">
              <a:spcBef>
                <a:spcPts val="0"/>
              </a:spcBef>
              <a:spcAft>
                <a:spcPts val="0"/>
              </a:spcAft>
              <a:buNone/>
            </a:pPr>
            <a:r>
              <a:rPr lang="de"/>
              <a:t>6 	giftige und ansteckungsgefährliche Stoffe</a:t>
            </a:r>
            <a:endParaRPr/>
          </a:p>
          <a:p>
            <a:pPr marL="0" lvl="0" indent="0" algn="l" rtl="0">
              <a:spcBef>
                <a:spcPts val="0"/>
              </a:spcBef>
              <a:spcAft>
                <a:spcPts val="0"/>
              </a:spcAft>
              <a:buNone/>
            </a:pPr>
            <a:r>
              <a:rPr lang="de"/>
              <a:t>7 	Radioaktive Stoffe</a:t>
            </a:r>
            <a:endParaRPr/>
          </a:p>
          <a:p>
            <a:pPr marL="0" lvl="0" indent="0" algn="l" rtl="0">
              <a:spcBef>
                <a:spcPts val="0"/>
              </a:spcBef>
              <a:spcAft>
                <a:spcPts val="0"/>
              </a:spcAft>
              <a:buNone/>
            </a:pPr>
            <a:r>
              <a:rPr lang="de"/>
              <a:t>8 	Ätzende Stoffe</a:t>
            </a:r>
            <a:endParaRPr/>
          </a:p>
          <a:p>
            <a:pPr marL="0" lvl="0" indent="0" algn="l" rtl="0">
              <a:spcBef>
                <a:spcPts val="0"/>
              </a:spcBef>
              <a:spcAft>
                <a:spcPts val="0"/>
              </a:spcAft>
              <a:buNone/>
            </a:pPr>
            <a:r>
              <a:rPr lang="de"/>
              <a:t>9 	Verschiedene gefährliche Stoffe</a:t>
            </a:r>
            <a:endParaRPr/>
          </a:p>
          <a:p>
            <a:pPr marL="0" lvl="0" indent="0" algn="l" rtl="0">
              <a:spcBef>
                <a:spcPts val="0"/>
              </a:spcBef>
              <a:spcAft>
                <a:spcPts val="0"/>
              </a:spcAft>
              <a:buNone/>
            </a:pPr>
            <a:r>
              <a:rPr lang="de"/>
              <a:t>0 	keine weiter Gefahr</a:t>
            </a:r>
            <a:endParaRPr/>
          </a:p>
          <a:p>
            <a:pPr marL="0" lvl="0" indent="0" algn="l" rtl="0">
              <a:spcBef>
                <a:spcPts val="0"/>
              </a:spcBef>
              <a:spcAft>
                <a:spcPts val="0"/>
              </a:spcAft>
              <a:buNone/>
            </a:pPr>
            <a:r>
              <a:rPr lang="de">
                <a:solidFill>
                  <a:srgbClr val="FF0000"/>
                </a:solidFill>
              </a:rPr>
              <a:t>X</a:t>
            </a:r>
            <a:r>
              <a:rPr lang="de"/>
              <a:t>	kann mit Wasser reagieren</a:t>
            </a:r>
            <a:endParaRPr/>
          </a:p>
          <a:p>
            <a:pPr marL="0" lvl="0" indent="0" algn="l" rtl="0">
              <a:spcBef>
                <a:spcPts val="0"/>
              </a:spcBef>
              <a:spcAft>
                <a:spcPts val="0"/>
              </a:spcAft>
              <a:buNone/>
            </a:pPr>
            <a:endParaRPr/>
          </a:p>
          <a:p>
            <a:pPr marL="0" lvl="0" indent="0" algn="l" rtl="0">
              <a:spcBef>
                <a:spcPts val="0"/>
              </a:spcBef>
              <a:spcAft>
                <a:spcPts val="0"/>
              </a:spcAft>
              <a:buNone/>
            </a:pPr>
            <a:r>
              <a:rPr lang="de">
                <a:solidFill>
                  <a:srgbClr val="FF0000"/>
                </a:solidFill>
              </a:rPr>
              <a:t>Verdopplung der Zahl = Erhöhung der Gefahr</a:t>
            </a:r>
            <a:endParaRPr>
              <a:solidFill>
                <a:srgbClr val="FF0000"/>
              </a:solidFill>
            </a:endParaRPr>
          </a:p>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g35e0d4f22bb_0_343"/>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pic>
        <p:nvPicPr>
          <p:cNvPr id="413" name="Google Shape;413;g35e0d4f22bb_0_343"/>
          <p:cNvPicPr preferRelativeResize="0"/>
          <p:nvPr/>
        </p:nvPicPr>
        <p:blipFill>
          <a:blip r:embed="rId3">
            <a:alphaModFix/>
          </a:blip>
          <a:stretch>
            <a:fillRect/>
          </a:stretch>
        </p:blipFill>
        <p:spPr>
          <a:xfrm>
            <a:off x="525350" y="815925"/>
            <a:ext cx="7800975" cy="30384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g35e0d4f22bb_0_329"/>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sp>
        <p:nvSpPr>
          <p:cNvPr id="419" name="Google Shape;419;g35e0d4f22bb_0_329"/>
          <p:cNvSpPr txBox="1"/>
          <p:nvPr/>
        </p:nvSpPr>
        <p:spPr>
          <a:xfrm>
            <a:off x="0" y="803375"/>
            <a:ext cx="9144000" cy="1800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100">
                <a:solidFill>
                  <a:srgbClr val="FF0000"/>
                </a:solidFill>
              </a:rPr>
              <a:t>ABC 1 und 2 sind Verbandslagen!!!</a:t>
            </a:r>
            <a:endParaRPr sz="2100">
              <a:solidFill>
                <a:srgbClr val="FF0000"/>
              </a:solidFill>
            </a:endParaRPr>
          </a:p>
          <a:p>
            <a:pPr marL="0" lvl="0" indent="0" algn="ctr" rtl="0">
              <a:spcBef>
                <a:spcPts val="0"/>
              </a:spcBef>
              <a:spcAft>
                <a:spcPts val="0"/>
              </a:spcAft>
              <a:buNone/>
            </a:pPr>
            <a:r>
              <a:rPr lang="de" sz="2100">
                <a:solidFill>
                  <a:srgbClr val="FF0000"/>
                </a:solidFill>
              </a:rPr>
              <a:t>Hohe Anzahl an alarmierten Fahrzeugen, also an Bereitstellungsraum denken</a:t>
            </a:r>
            <a:endParaRPr sz="2100">
              <a:solidFill>
                <a:srgbClr val="FF0000"/>
              </a:solidFill>
            </a:endParaRPr>
          </a:p>
          <a:p>
            <a:pPr marL="0" lvl="0" indent="0" algn="ctr" rtl="0">
              <a:spcBef>
                <a:spcPts val="0"/>
              </a:spcBef>
              <a:spcAft>
                <a:spcPts val="0"/>
              </a:spcAft>
              <a:buNone/>
            </a:pPr>
            <a:endParaRPr sz="2100">
              <a:solidFill>
                <a:srgbClr val="FF0000"/>
              </a:solidFill>
            </a:endParaRPr>
          </a:p>
          <a:p>
            <a:pPr marL="0" lvl="0" indent="0" algn="ctr" rtl="0">
              <a:spcBef>
                <a:spcPts val="0"/>
              </a:spcBef>
              <a:spcAft>
                <a:spcPts val="0"/>
              </a:spcAft>
              <a:buNone/>
            </a:pPr>
            <a:r>
              <a:rPr lang="de" sz="2100">
                <a:solidFill>
                  <a:srgbClr val="FF0000"/>
                </a:solidFill>
              </a:rPr>
              <a:t>Einsatzkräfte nicht unnötig gefährden</a:t>
            </a:r>
            <a:endParaRPr sz="2100">
              <a:solidFill>
                <a:srgbClr val="FF0000"/>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5e0d4f22bb_0_355"/>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pic>
        <p:nvPicPr>
          <p:cNvPr id="425" name="Google Shape;425;g35e0d4f22bb_0_355"/>
          <p:cNvPicPr preferRelativeResize="0"/>
          <p:nvPr/>
        </p:nvPicPr>
        <p:blipFill>
          <a:blip r:embed="rId3">
            <a:alphaModFix/>
          </a:blip>
          <a:stretch>
            <a:fillRect/>
          </a:stretch>
        </p:blipFill>
        <p:spPr>
          <a:xfrm>
            <a:off x="1550950" y="492600"/>
            <a:ext cx="5659274" cy="38161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8" name="Google Shape;48;g34ce2ee3f9d_0_60"/>
          <p:cNvSpPr txBox="1"/>
          <p:nvPr/>
        </p:nvSpPr>
        <p:spPr>
          <a:xfrm>
            <a:off x="318550" y="0"/>
            <a:ext cx="8197200" cy="1000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de" sz="3900"/>
              <a:t>Was ist die </a:t>
            </a:r>
            <a:r>
              <a:rPr lang="de" sz="3900" b="1"/>
              <a:t>LAGE</a:t>
            </a:r>
            <a:r>
              <a:rPr lang="de" sz="3900"/>
              <a:t>?</a:t>
            </a:r>
            <a:endParaRPr sz="3900"/>
          </a:p>
          <a:p>
            <a:pPr marL="0" lvl="0" indent="0" algn="l" rtl="0">
              <a:spcBef>
                <a:spcPts val="0"/>
              </a:spcBef>
              <a:spcAft>
                <a:spcPts val="0"/>
              </a:spcAft>
              <a:buNone/>
            </a:pPr>
            <a:endParaRPr/>
          </a:p>
        </p:txBody>
      </p:sp>
      <p:pic>
        <p:nvPicPr>
          <p:cNvPr id="49" name="Google Shape;49;g34ce2ee3f9d_0_60"/>
          <p:cNvPicPr preferRelativeResize="0"/>
          <p:nvPr/>
        </p:nvPicPr>
        <p:blipFill>
          <a:blip r:embed="rId3">
            <a:alphaModFix/>
          </a:blip>
          <a:stretch>
            <a:fillRect/>
          </a:stretch>
        </p:blipFill>
        <p:spPr>
          <a:xfrm>
            <a:off x="520325" y="629325"/>
            <a:ext cx="7793649" cy="3740799"/>
          </a:xfrm>
          <a:prstGeom prst="rect">
            <a:avLst/>
          </a:prstGeom>
          <a:noFill/>
          <a:ln>
            <a:noFill/>
          </a:ln>
        </p:spPr>
      </p:pic>
      <p:pic>
        <p:nvPicPr>
          <p:cNvPr id="50" name="Google Shape;50;g34ce2ee3f9d_0_60"/>
          <p:cNvPicPr preferRelativeResize="0"/>
          <p:nvPr/>
        </p:nvPicPr>
        <p:blipFill>
          <a:blip r:embed="rId4">
            <a:alphaModFix/>
          </a:blip>
          <a:stretch>
            <a:fillRect/>
          </a:stretch>
        </p:blipFill>
        <p:spPr>
          <a:xfrm>
            <a:off x="0" y="0"/>
            <a:ext cx="525850" cy="5391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35e0d4f22bb_0_338"/>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pic>
        <p:nvPicPr>
          <p:cNvPr id="431" name="Google Shape;431;g35e0d4f22bb_0_338"/>
          <p:cNvPicPr preferRelativeResize="0"/>
          <p:nvPr/>
        </p:nvPicPr>
        <p:blipFill>
          <a:blip r:embed="rId3">
            <a:alphaModFix/>
          </a:blip>
          <a:stretch>
            <a:fillRect/>
          </a:stretch>
        </p:blipFill>
        <p:spPr>
          <a:xfrm>
            <a:off x="1645238" y="437550"/>
            <a:ext cx="5853527" cy="397284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35e0d4f22bb_0_349"/>
          <p:cNvSpPr txBox="1"/>
          <p:nvPr/>
        </p:nvSpPr>
        <p:spPr>
          <a:xfrm>
            <a:off x="0" y="0"/>
            <a:ext cx="9144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de" sz="2000"/>
              <a:t>Technische Hilfeleistung (ABC Einsatz)</a:t>
            </a:r>
            <a:endParaRPr sz="2000"/>
          </a:p>
        </p:txBody>
      </p:sp>
      <p:pic>
        <p:nvPicPr>
          <p:cNvPr id="437" name="Google Shape;437;g35e0d4f22bb_0_349"/>
          <p:cNvPicPr preferRelativeResize="0"/>
          <p:nvPr/>
        </p:nvPicPr>
        <p:blipFill>
          <a:blip r:embed="rId3">
            <a:alphaModFix/>
          </a:blip>
          <a:stretch>
            <a:fillRect/>
          </a:stretch>
        </p:blipFill>
        <p:spPr>
          <a:xfrm>
            <a:off x="1704374" y="492600"/>
            <a:ext cx="5735250" cy="39065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7"/>
          <p:cNvSpPr txBox="1"/>
          <p:nvPr/>
        </p:nvSpPr>
        <p:spPr>
          <a:xfrm>
            <a:off x="394175" y="1783575"/>
            <a:ext cx="82059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D0D0D"/>
              </a:buClr>
              <a:buSzPts val="4800"/>
              <a:buFont typeface="Times New Roman"/>
              <a:buNone/>
            </a:pPr>
            <a:r>
              <a:rPr lang="de" sz="4800" b="0" i="0" u="none" strike="noStrike" cap="none">
                <a:solidFill>
                  <a:srgbClr val="0D0D0D"/>
                </a:solidFill>
                <a:latin typeface="Fira Sans Medium"/>
                <a:ea typeface="Fira Sans Medium"/>
                <a:cs typeface="Fira Sans Medium"/>
                <a:sym typeface="Fira Sans Medium"/>
              </a:rPr>
              <a:t>Fragen ???</a:t>
            </a:r>
            <a:endParaRPr sz="100" b="0" i="0" u="none" strike="noStrike" cap="none">
              <a:solidFill>
                <a:srgbClr val="000000"/>
              </a:solidFill>
              <a:latin typeface="Fira Sans Medium"/>
              <a:ea typeface="Fira Sans Medium"/>
              <a:cs typeface="Fira Sans Medium"/>
              <a:sym typeface="Fira Sans Medium"/>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28"/>
          <p:cNvSpPr txBox="1"/>
          <p:nvPr/>
        </p:nvSpPr>
        <p:spPr>
          <a:xfrm>
            <a:off x="357175" y="891025"/>
            <a:ext cx="8205900" cy="704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D0D0D"/>
              </a:buClr>
              <a:buSzPts val="4800"/>
              <a:buFont typeface="Times New Roman"/>
              <a:buNone/>
            </a:pPr>
            <a:r>
              <a:rPr lang="de" sz="4800" b="0" i="0" u="none" strike="noStrike" cap="none">
                <a:solidFill>
                  <a:srgbClr val="0D0D0D"/>
                </a:solidFill>
                <a:latin typeface="Fira Sans Medium"/>
                <a:ea typeface="Fira Sans Medium"/>
                <a:cs typeface="Fira Sans Medium"/>
                <a:sym typeface="Fira Sans Medium"/>
              </a:rPr>
              <a:t>Vielen Dank für eure Aufmerksamkeit</a:t>
            </a:r>
            <a:endParaRPr sz="100" b="0" i="0" u="none" strike="noStrike" cap="none">
              <a:solidFill>
                <a:srgbClr val="000000"/>
              </a:solidFill>
              <a:latin typeface="Fira Sans Medium"/>
              <a:ea typeface="Fira Sans Medium"/>
              <a:cs typeface="Fira Sans Medium"/>
              <a:sym typeface="Fira Sans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4"/>
          <p:cNvPicPr preferRelativeResize="0"/>
          <p:nvPr/>
        </p:nvPicPr>
        <p:blipFill>
          <a:blip r:embed="rId3">
            <a:alphaModFix/>
          </a:blip>
          <a:stretch>
            <a:fillRect/>
          </a:stretch>
        </p:blipFill>
        <p:spPr>
          <a:xfrm>
            <a:off x="1176750" y="121325"/>
            <a:ext cx="2999401" cy="4175302"/>
          </a:xfrm>
          <a:prstGeom prst="rect">
            <a:avLst/>
          </a:prstGeom>
          <a:noFill/>
          <a:ln>
            <a:noFill/>
          </a:ln>
        </p:spPr>
      </p:pic>
      <p:pic>
        <p:nvPicPr>
          <p:cNvPr id="56" name="Google Shape;56;p4"/>
          <p:cNvPicPr preferRelativeResize="0"/>
          <p:nvPr/>
        </p:nvPicPr>
        <p:blipFill>
          <a:blip r:embed="rId4">
            <a:alphaModFix/>
          </a:blip>
          <a:stretch>
            <a:fillRect/>
          </a:stretch>
        </p:blipFill>
        <p:spPr>
          <a:xfrm>
            <a:off x="0" y="0"/>
            <a:ext cx="525850" cy="539100"/>
          </a:xfrm>
          <a:prstGeom prst="rect">
            <a:avLst/>
          </a:prstGeom>
          <a:noFill/>
          <a:ln>
            <a:noFill/>
          </a:ln>
        </p:spPr>
      </p:pic>
      <p:pic>
        <p:nvPicPr>
          <p:cNvPr id="57" name="Google Shape;57;p4"/>
          <p:cNvPicPr preferRelativeResize="0"/>
          <p:nvPr/>
        </p:nvPicPr>
        <p:blipFill>
          <a:blip r:embed="rId5">
            <a:alphaModFix/>
          </a:blip>
          <a:stretch>
            <a:fillRect/>
          </a:stretch>
        </p:blipFill>
        <p:spPr>
          <a:xfrm>
            <a:off x="4827050" y="121325"/>
            <a:ext cx="2854808" cy="41752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5"/>
          <p:cNvPicPr preferRelativeResize="0"/>
          <p:nvPr/>
        </p:nvPicPr>
        <p:blipFill>
          <a:blip r:embed="rId3">
            <a:alphaModFix/>
          </a:blip>
          <a:stretch>
            <a:fillRect/>
          </a:stretch>
        </p:blipFill>
        <p:spPr>
          <a:xfrm>
            <a:off x="0" y="0"/>
            <a:ext cx="525850" cy="539100"/>
          </a:xfrm>
          <a:prstGeom prst="rect">
            <a:avLst/>
          </a:prstGeom>
          <a:noFill/>
          <a:ln>
            <a:noFill/>
          </a:ln>
        </p:spPr>
      </p:pic>
      <p:sp>
        <p:nvSpPr>
          <p:cNvPr id="63" name="Google Shape;63;p5"/>
          <p:cNvSpPr txBox="1"/>
          <p:nvPr/>
        </p:nvSpPr>
        <p:spPr>
          <a:xfrm>
            <a:off x="885725" y="310775"/>
            <a:ext cx="44754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600" b="1"/>
              <a:t>Die Lage ist bekannt, wenn erkundet ist,</a:t>
            </a:r>
            <a:endParaRPr sz="1600" b="1"/>
          </a:p>
        </p:txBody>
      </p:sp>
      <p:sp>
        <p:nvSpPr>
          <p:cNvPr id="64" name="Google Shape;64;p5"/>
          <p:cNvSpPr txBox="1"/>
          <p:nvPr/>
        </p:nvSpPr>
        <p:spPr>
          <a:xfrm>
            <a:off x="885725" y="668200"/>
            <a:ext cx="6410100" cy="4279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AutoNum type="arabicPeriod"/>
            </a:pPr>
            <a:r>
              <a:rPr lang="de"/>
              <a:t>wie viel Menschen (Tier) sind</a:t>
            </a:r>
            <a:endParaRPr/>
          </a:p>
          <a:p>
            <a:pPr marL="0" lvl="0" indent="457200" algn="l" rtl="0">
              <a:spcBef>
                <a:spcPts val="0"/>
              </a:spcBef>
              <a:spcAft>
                <a:spcPts val="0"/>
              </a:spcAft>
              <a:buClr>
                <a:schemeClr val="dk1"/>
              </a:buClr>
              <a:buSzPts val="1100"/>
              <a:buFont typeface="Arial"/>
              <a:buNone/>
            </a:pPr>
            <a:r>
              <a:rPr lang="de"/>
              <a:t>-	Menschenlage klar, kein Mensch betroffen!</a:t>
            </a:r>
            <a:endParaRPr/>
          </a:p>
          <a:p>
            <a:pPr marL="0" lvl="0" indent="457200" algn="l" rtl="0">
              <a:spcBef>
                <a:spcPts val="0"/>
              </a:spcBef>
              <a:spcAft>
                <a:spcPts val="0"/>
              </a:spcAft>
              <a:buClr>
                <a:schemeClr val="dk1"/>
              </a:buClr>
              <a:buSzPts val="1100"/>
              <a:buFont typeface="Arial"/>
              <a:buNone/>
            </a:pPr>
            <a:r>
              <a:rPr lang="de"/>
              <a:t>-	Menschenlage klar, so viele Menschen betroffen!</a:t>
            </a:r>
            <a:endParaRPr/>
          </a:p>
          <a:p>
            <a:pPr marL="0" lvl="0" indent="457200" algn="l" rtl="0">
              <a:spcBef>
                <a:spcPts val="0"/>
              </a:spcBef>
              <a:spcAft>
                <a:spcPts val="0"/>
              </a:spcAft>
              <a:buNone/>
            </a:pPr>
            <a:r>
              <a:rPr lang="de"/>
              <a:t>-	Menschenlage unklar!</a:t>
            </a:r>
            <a:endParaRPr/>
          </a:p>
          <a:p>
            <a:pPr marL="0" lvl="0" indent="0" algn="l" rtl="0">
              <a:spcBef>
                <a:spcPts val="0"/>
              </a:spcBef>
              <a:spcAft>
                <a:spcPts val="0"/>
              </a:spcAft>
              <a:buNone/>
            </a:pPr>
            <a:endParaRPr/>
          </a:p>
          <a:p>
            <a:pPr marL="0" lvl="0" indent="0" algn="l" rtl="0">
              <a:spcBef>
                <a:spcPts val="0"/>
              </a:spcBef>
              <a:spcAft>
                <a:spcPts val="0"/>
              </a:spcAft>
              <a:buNone/>
            </a:pPr>
            <a:r>
              <a:rPr lang="de"/>
              <a:t>  2.	</a:t>
            </a:r>
            <a:r>
              <a:rPr lang="de">
                <a:solidFill>
                  <a:schemeClr val="dk1"/>
                </a:solidFill>
              </a:rPr>
              <a:t>welche Gefahren da sind für,</a:t>
            </a:r>
            <a:endParaRPr>
              <a:solidFill>
                <a:schemeClr val="dk1"/>
              </a:solidFill>
            </a:endParaRPr>
          </a:p>
          <a:p>
            <a:pPr marL="0" lvl="0" indent="457200" algn="l" rtl="0">
              <a:spcBef>
                <a:spcPts val="0"/>
              </a:spcBef>
              <a:spcAft>
                <a:spcPts val="0"/>
              </a:spcAft>
              <a:buNone/>
            </a:pPr>
            <a:r>
              <a:rPr lang="de">
                <a:solidFill>
                  <a:schemeClr val="dk1"/>
                </a:solidFill>
              </a:rPr>
              <a:t>-	</a:t>
            </a:r>
            <a:r>
              <a:rPr lang="de">
                <a:solidFill>
                  <a:srgbClr val="FF0000"/>
                </a:solidFill>
              </a:rPr>
              <a:t>Menschen</a:t>
            </a:r>
            <a:endParaRPr>
              <a:solidFill>
                <a:srgbClr val="FF0000"/>
              </a:solidFill>
            </a:endParaRPr>
          </a:p>
          <a:p>
            <a:pPr marL="0" lvl="0" indent="457200" algn="l" rtl="0">
              <a:spcBef>
                <a:spcPts val="0"/>
              </a:spcBef>
              <a:spcAft>
                <a:spcPts val="0"/>
              </a:spcAft>
              <a:buNone/>
            </a:pPr>
            <a:r>
              <a:rPr lang="de">
                <a:solidFill>
                  <a:schemeClr val="dk1"/>
                </a:solidFill>
              </a:rPr>
              <a:t>-	</a:t>
            </a:r>
            <a:r>
              <a:rPr lang="de">
                <a:solidFill>
                  <a:srgbClr val="FF0000"/>
                </a:solidFill>
              </a:rPr>
              <a:t>Tiere</a:t>
            </a:r>
            <a:endParaRPr>
              <a:solidFill>
                <a:srgbClr val="FF0000"/>
              </a:solidFill>
            </a:endParaRPr>
          </a:p>
          <a:p>
            <a:pPr marL="0" lvl="0" indent="457200" algn="l" rtl="0">
              <a:spcBef>
                <a:spcPts val="0"/>
              </a:spcBef>
              <a:spcAft>
                <a:spcPts val="0"/>
              </a:spcAft>
              <a:buNone/>
            </a:pPr>
            <a:r>
              <a:rPr lang="de">
                <a:solidFill>
                  <a:schemeClr val="dk1"/>
                </a:solidFill>
              </a:rPr>
              <a:t>-	Umwelt</a:t>
            </a:r>
            <a:endParaRPr>
              <a:solidFill>
                <a:schemeClr val="dk1"/>
              </a:solidFill>
            </a:endParaRPr>
          </a:p>
          <a:p>
            <a:pPr marL="0" lvl="0" indent="457200" algn="l" rtl="0">
              <a:spcBef>
                <a:spcPts val="0"/>
              </a:spcBef>
              <a:spcAft>
                <a:spcPts val="0"/>
              </a:spcAft>
              <a:buNone/>
            </a:pPr>
            <a:r>
              <a:rPr lang="de">
                <a:solidFill>
                  <a:schemeClr val="dk1"/>
                </a:solidFill>
              </a:rPr>
              <a:t>-	Sachgüter</a:t>
            </a:r>
            <a:endParaRPr>
              <a:solidFill>
                <a:schemeClr val="dk1"/>
              </a:solidFill>
            </a:endParaRPr>
          </a:p>
          <a:p>
            <a:pPr marL="0" lvl="0" indent="457200" algn="l" rtl="0">
              <a:spcBef>
                <a:spcPts val="0"/>
              </a:spcBef>
              <a:spcAft>
                <a:spcPts val="0"/>
              </a:spcAft>
              <a:buNone/>
            </a:pPr>
            <a:r>
              <a:rPr lang="de">
                <a:solidFill>
                  <a:schemeClr val="dk1"/>
                </a:solidFill>
              </a:rPr>
              <a:t>-	</a:t>
            </a:r>
            <a:r>
              <a:rPr lang="de">
                <a:solidFill>
                  <a:srgbClr val="FF0000"/>
                </a:solidFill>
              </a:rPr>
              <a:t>Einsatzkräfte</a:t>
            </a:r>
            <a:endParaRPr>
              <a:solidFill>
                <a:srgbClr val="FF0000"/>
              </a:solidFill>
            </a:endParaRPr>
          </a:p>
          <a:p>
            <a:pPr marL="0" lvl="0" indent="457200" algn="l" rtl="0">
              <a:spcBef>
                <a:spcPts val="0"/>
              </a:spcBef>
              <a:spcAft>
                <a:spcPts val="0"/>
              </a:spcAft>
              <a:buNone/>
            </a:pPr>
            <a:endParaRPr>
              <a:solidFill>
                <a:srgbClr val="FF0000"/>
              </a:solidFill>
            </a:endParaRPr>
          </a:p>
          <a:p>
            <a:pPr marL="0" lvl="0" indent="0" algn="l" rtl="0">
              <a:spcBef>
                <a:spcPts val="0"/>
              </a:spcBef>
              <a:spcAft>
                <a:spcPts val="0"/>
              </a:spcAft>
              <a:buNone/>
            </a:pPr>
            <a:r>
              <a:rPr lang="de">
                <a:solidFill>
                  <a:schemeClr val="dk1"/>
                </a:solidFill>
              </a:rPr>
              <a:t>  3.	wie viel Einsatzkräfte vor Ort sind.</a:t>
            </a:r>
            <a:endParaRPr>
              <a:solidFill>
                <a:schemeClr val="dk1"/>
              </a:solidFill>
            </a:endParaRPr>
          </a:p>
          <a:p>
            <a:pPr marL="0" lvl="0" indent="457200" algn="l" rtl="0">
              <a:spcBef>
                <a:spcPts val="0"/>
              </a:spcBef>
              <a:spcAft>
                <a:spcPts val="0"/>
              </a:spcAft>
              <a:buNone/>
            </a:pPr>
            <a:r>
              <a:rPr lang="de">
                <a:solidFill>
                  <a:schemeClr val="dk1"/>
                </a:solidFill>
              </a:rPr>
              <a:t>-	Feuerwehr</a:t>
            </a:r>
            <a:endParaRPr>
              <a:solidFill>
                <a:schemeClr val="dk1"/>
              </a:solidFill>
            </a:endParaRPr>
          </a:p>
          <a:p>
            <a:pPr marL="0" lvl="0" indent="457200" algn="l" rtl="0">
              <a:spcBef>
                <a:spcPts val="0"/>
              </a:spcBef>
              <a:spcAft>
                <a:spcPts val="0"/>
              </a:spcAft>
              <a:buNone/>
            </a:pPr>
            <a:r>
              <a:rPr lang="de">
                <a:solidFill>
                  <a:schemeClr val="dk1"/>
                </a:solidFill>
              </a:rPr>
              <a:t>-	Polizei</a:t>
            </a:r>
            <a:endParaRPr>
              <a:solidFill>
                <a:schemeClr val="dk1"/>
              </a:solidFill>
            </a:endParaRPr>
          </a:p>
          <a:p>
            <a:pPr marL="0" lvl="0" indent="457200" algn="l" rtl="0">
              <a:spcBef>
                <a:spcPts val="0"/>
              </a:spcBef>
              <a:spcAft>
                <a:spcPts val="0"/>
              </a:spcAft>
              <a:buNone/>
            </a:pPr>
            <a:r>
              <a:rPr lang="de">
                <a:solidFill>
                  <a:schemeClr val="dk1"/>
                </a:solidFill>
              </a:rPr>
              <a:t>-	Rettungsdienst</a:t>
            </a:r>
            <a:endParaRPr>
              <a:solidFill>
                <a:schemeClr val="dk1"/>
              </a:solidFill>
            </a:endParaRPr>
          </a:p>
          <a:p>
            <a:pPr marL="0" lvl="0" indent="457200" algn="l" rtl="0">
              <a:spcBef>
                <a:spcPts val="0"/>
              </a:spcBef>
              <a:spcAft>
                <a:spcPts val="0"/>
              </a:spcAft>
              <a:buNone/>
            </a:pPr>
            <a:r>
              <a:rPr lang="de">
                <a:solidFill>
                  <a:schemeClr val="dk1"/>
                </a:solidFill>
              </a:rPr>
              <a:t>-	Hilfsorganisationen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6"/>
          <p:cNvPicPr preferRelativeResize="0"/>
          <p:nvPr/>
        </p:nvPicPr>
        <p:blipFill rotWithShape="1">
          <a:blip r:embed="rId3">
            <a:alphaModFix/>
          </a:blip>
          <a:srcRect/>
          <a:stretch/>
        </p:blipFill>
        <p:spPr>
          <a:xfrm>
            <a:off x="1426700" y="3910575"/>
            <a:ext cx="4548149" cy="172600"/>
          </a:xfrm>
          <a:prstGeom prst="rect">
            <a:avLst/>
          </a:prstGeom>
          <a:noFill/>
          <a:ln>
            <a:noFill/>
          </a:ln>
        </p:spPr>
      </p:pic>
      <p:pic>
        <p:nvPicPr>
          <p:cNvPr id="70" name="Google Shape;70;p6"/>
          <p:cNvPicPr preferRelativeResize="0"/>
          <p:nvPr/>
        </p:nvPicPr>
        <p:blipFill>
          <a:blip r:embed="rId4">
            <a:alphaModFix/>
          </a:blip>
          <a:stretch>
            <a:fillRect/>
          </a:stretch>
        </p:blipFill>
        <p:spPr>
          <a:xfrm>
            <a:off x="0" y="0"/>
            <a:ext cx="559425" cy="577525"/>
          </a:xfrm>
          <a:prstGeom prst="rect">
            <a:avLst/>
          </a:prstGeom>
          <a:noFill/>
          <a:ln>
            <a:noFill/>
          </a:ln>
        </p:spPr>
      </p:pic>
      <p:pic>
        <p:nvPicPr>
          <p:cNvPr id="71" name="Google Shape;71;p6"/>
          <p:cNvPicPr preferRelativeResize="0"/>
          <p:nvPr/>
        </p:nvPicPr>
        <p:blipFill>
          <a:blip r:embed="rId5">
            <a:alphaModFix/>
          </a:blip>
          <a:stretch>
            <a:fillRect/>
          </a:stretch>
        </p:blipFill>
        <p:spPr>
          <a:xfrm rot="5400000">
            <a:off x="2371688" y="-598463"/>
            <a:ext cx="4225499" cy="5606974"/>
          </a:xfrm>
          <a:prstGeom prst="rect">
            <a:avLst/>
          </a:prstGeom>
          <a:noFill/>
          <a:ln>
            <a:noFill/>
          </a:ln>
        </p:spPr>
      </p:pic>
    </p:spTree>
  </p:cSld>
  <p:clrMapOvr>
    <a:masterClrMapping/>
  </p:clrMapOvr>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1415</Words>
  <Application>Microsoft Office PowerPoint</Application>
  <PresentationFormat>Bildschirmpräsentation (16:9)</PresentationFormat>
  <Paragraphs>221</Paragraphs>
  <Slides>63</Slides>
  <Notes>63</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63</vt:i4>
      </vt:variant>
    </vt:vector>
  </HeadingPairs>
  <TitlesOfParts>
    <vt:vector size="69" baseType="lpstr">
      <vt:lpstr>Fira Sans Medium</vt:lpstr>
      <vt:lpstr>Times New Roman</vt:lpstr>
      <vt:lpstr>Noto Sans Symbols</vt:lpstr>
      <vt:lpstr>Fira Sans</vt:lpstr>
      <vt:lpstr>Arial</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Erkunden</vt:lpstr>
      <vt:lpstr>Schnelle (zeitkontrollierte) Rettung  </vt:lpstr>
      <vt:lpstr>Sofortrettung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Felix Feld</dc:creator>
  <cp:lastModifiedBy>felix feld</cp:lastModifiedBy>
  <cp:revision>2</cp:revision>
  <dcterms:modified xsi:type="dcterms:W3CDTF">2025-05-30T13:52:33Z</dcterms:modified>
</cp:coreProperties>
</file>